
<file path=[Content_Types].xml><?xml version="1.0" encoding="utf-8"?>
<Types xmlns="http://schemas.openxmlformats.org/package/2006/content-types">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slideLayouts/slideLayout6.xml" ContentType="application/vnd.openxmlformats-officedocument.presentationml.slideLayout+xml"/>
  <Override PartName="/docProps/app.xml" ContentType="application/vnd.openxmlformats-officedocument.extended-properties+xml"/>
  <Override PartName="/ppt/presentation.xml" ContentType="application/vnd.openxmlformats-officedocument.presentationml.presentation.main+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png" ContentType="image/png"/>
  <Default Extension="tiff" ContentType="image/tiff"/>
  <Override PartName="/ppt/slideLayouts/slideLayout3.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docProps/core.xml" ContentType="application/vnd.openxmlformats-package.core-properties+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viewProps.xml" ContentType="application/vnd.openxmlformats-officedocument.presentationml.viewProps+xml"/>
  <Override PartName="/ppt/slideMasters/slideMaster1.xml" ContentType="application/vnd.openxmlformats-officedocument.presentationml.slideMaster+xml"/>
  <Default Extension="bin" ContentType="application/vnd.openxmlformats-officedocument.presentationml.printerSettings"/>
  <Default Extension="rels" ContentType="application/vnd.openxmlformats-package.relationships+xml"/>
  <Default Extension="pdf" ContentType="application/pdf"/>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Lst>
  <p:sldSz cx="51206400" cy="38404800"/>
  <p:notesSz cx="6858000" cy="9144000"/>
  <p:defaultTextStyle>
    <a:defPPr>
      <a:defRPr lang="en-US"/>
    </a:defPPr>
    <a:lvl1pPr marL="0" algn="l" defTabSz="2560090" rtl="0" eaLnBrk="1" latinLnBrk="0" hangingPunct="1">
      <a:defRPr sz="10100" kern="1200">
        <a:solidFill>
          <a:schemeClr val="tx1"/>
        </a:solidFill>
        <a:latin typeface="+mn-lt"/>
        <a:ea typeface="+mn-ea"/>
        <a:cs typeface="+mn-cs"/>
      </a:defRPr>
    </a:lvl1pPr>
    <a:lvl2pPr marL="2560090" algn="l" defTabSz="2560090" rtl="0" eaLnBrk="1" latinLnBrk="0" hangingPunct="1">
      <a:defRPr sz="10100" kern="1200">
        <a:solidFill>
          <a:schemeClr val="tx1"/>
        </a:solidFill>
        <a:latin typeface="+mn-lt"/>
        <a:ea typeface="+mn-ea"/>
        <a:cs typeface="+mn-cs"/>
      </a:defRPr>
    </a:lvl2pPr>
    <a:lvl3pPr marL="5120180" algn="l" defTabSz="2560090" rtl="0" eaLnBrk="1" latinLnBrk="0" hangingPunct="1">
      <a:defRPr sz="10100" kern="1200">
        <a:solidFill>
          <a:schemeClr val="tx1"/>
        </a:solidFill>
        <a:latin typeface="+mn-lt"/>
        <a:ea typeface="+mn-ea"/>
        <a:cs typeface="+mn-cs"/>
      </a:defRPr>
    </a:lvl3pPr>
    <a:lvl4pPr marL="7680272" algn="l" defTabSz="2560090" rtl="0" eaLnBrk="1" latinLnBrk="0" hangingPunct="1">
      <a:defRPr sz="10100" kern="1200">
        <a:solidFill>
          <a:schemeClr val="tx1"/>
        </a:solidFill>
        <a:latin typeface="+mn-lt"/>
        <a:ea typeface="+mn-ea"/>
        <a:cs typeface="+mn-cs"/>
      </a:defRPr>
    </a:lvl4pPr>
    <a:lvl5pPr marL="10240362" algn="l" defTabSz="2560090" rtl="0" eaLnBrk="1" latinLnBrk="0" hangingPunct="1">
      <a:defRPr sz="10100" kern="1200">
        <a:solidFill>
          <a:schemeClr val="tx1"/>
        </a:solidFill>
        <a:latin typeface="+mn-lt"/>
        <a:ea typeface="+mn-ea"/>
        <a:cs typeface="+mn-cs"/>
      </a:defRPr>
    </a:lvl5pPr>
    <a:lvl6pPr marL="12800452" algn="l" defTabSz="2560090" rtl="0" eaLnBrk="1" latinLnBrk="0" hangingPunct="1">
      <a:defRPr sz="10100" kern="1200">
        <a:solidFill>
          <a:schemeClr val="tx1"/>
        </a:solidFill>
        <a:latin typeface="+mn-lt"/>
        <a:ea typeface="+mn-ea"/>
        <a:cs typeface="+mn-cs"/>
      </a:defRPr>
    </a:lvl6pPr>
    <a:lvl7pPr marL="15360542" algn="l" defTabSz="2560090" rtl="0" eaLnBrk="1" latinLnBrk="0" hangingPunct="1">
      <a:defRPr sz="10100" kern="1200">
        <a:solidFill>
          <a:schemeClr val="tx1"/>
        </a:solidFill>
        <a:latin typeface="+mn-lt"/>
        <a:ea typeface="+mn-ea"/>
        <a:cs typeface="+mn-cs"/>
      </a:defRPr>
    </a:lvl7pPr>
    <a:lvl8pPr marL="17920632" algn="l" defTabSz="2560090" rtl="0" eaLnBrk="1" latinLnBrk="0" hangingPunct="1">
      <a:defRPr sz="10100" kern="1200">
        <a:solidFill>
          <a:schemeClr val="tx1"/>
        </a:solidFill>
        <a:latin typeface="+mn-lt"/>
        <a:ea typeface="+mn-ea"/>
        <a:cs typeface="+mn-cs"/>
      </a:defRPr>
    </a:lvl8pPr>
    <a:lvl9pPr marL="20480723" algn="l" defTabSz="2560090" rtl="0" eaLnBrk="1" latinLnBrk="0" hangingPunct="1">
      <a:defRPr sz="10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996633"/>
    <a:srgbClr val="8040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napVertSplitter="1" vertBarState="minimized">
    <p:restoredLeft sz="15620"/>
    <p:restoredTop sz="94660"/>
  </p:normalViewPr>
  <p:slideViewPr>
    <p:cSldViewPr snapToGrid="0" snapToObjects="1">
      <p:cViewPr>
        <p:scale>
          <a:sx n="25" d="100"/>
          <a:sy n="25" d="100"/>
        </p:scale>
        <p:origin x="-2480" y="-216"/>
      </p:cViewPr>
      <p:guideLst>
        <p:guide orient="horz" pos="12096"/>
        <p:guide pos="16128"/>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4" Type="http://schemas.openxmlformats.org/officeDocument/2006/relationships/presProps" Target="presProps.xml"/><Relationship Id="rId5" Type="http://schemas.openxmlformats.org/officeDocument/2006/relationships/viewProps" Target="viewProps.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printerSettings" Target="printerSettings/printerSettings1.bin"/><Relationship Id="rId6"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11930383"/>
            <a:ext cx="43525440" cy="8232140"/>
          </a:xfrm>
        </p:spPr>
        <p:txBody>
          <a:bodyPr/>
          <a:lstStyle/>
          <a:p>
            <a:r>
              <a:rPr lang="en-US" smtClean="0"/>
              <a:t>Click to edit Master title style</a:t>
            </a:r>
            <a:endParaRPr lang="en-US"/>
          </a:p>
        </p:txBody>
      </p:sp>
      <p:sp>
        <p:nvSpPr>
          <p:cNvPr id="3" name="Subtitle 2"/>
          <p:cNvSpPr>
            <a:spLocks noGrp="1"/>
          </p:cNvSpPr>
          <p:nvPr>
            <p:ph type="subTitle" idx="1"/>
          </p:nvPr>
        </p:nvSpPr>
        <p:spPr>
          <a:xfrm>
            <a:off x="7680960" y="21762720"/>
            <a:ext cx="35844480" cy="9814560"/>
          </a:xfrm>
        </p:spPr>
        <p:txBody>
          <a:bodyPr/>
          <a:lstStyle>
            <a:lvl1pPr marL="0" indent="0" algn="ctr">
              <a:buNone/>
              <a:defRPr>
                <a:solidFill>
                  <a:schemeClr val="tx1">
                    <a:tint val="75000"/>
                  </a:schemeClr>
                </a:solidFill>
              </a:defRPr>
            </a:lvl1pPr>
            <a:lvl2pPr marL="2560090" indent="0" algn="ctr">
              <a:buNone/>
              <a:defRPr>
                <a:solidFill>
                  <a:schemeClr val="tx1">
                    <a:tint val="75000"/>
                  </a:schemeClr>
                </a:solidFill>
              </a:defRPr>
            </a:lvl2pPr>
            <a:lvl3pPr marL="5120180" indent="0" algn="ctr">
              <a:buNone/>
              <a:defRPr>
                <a:solidFill>
                  <a:schemeClr val="tx1">
                    <a:tint val="75000"/>
                  </a:schemeClr>
                </a:solidFill>
              </a:defRPr>
            </a:lvl3pPr>
            <a:lvl4pPr marL="7680272" indent="0" algn="ctr">
              <a:buNone/>
              <a:defRPr>
                <a:solidFill>
                  <a:schemeClr val="tx1">
                    <a:tint val="75000"/>
                  </a:schemeClr>
                </a:solidFill>
              </a:defRPr>
            </a:lvl4pPr>
            <a:lvl5pPr marL="10240362" indent="0" algn="ctr">
              <a:buNone/>
              <a:defRPr>
                <a:solidFill>
                  <a:schemeClr val="tx1">
                    <a:tint val="75000"/>
                  </a:schemeClr>
                </a:solidFill>
              </a:defRPr>
            </a:lvl5pPr>
            <a:lvl6pPr marL="12800452" indent="0" algn="ctr">
              <a:buNone/>
              <a:defRPr>
                <a:solidFill>
                  <a:schemeClr val="tx1">
                    <a:tint val="75000"/>
                  </a:schemeClr>
                </a:solidFill>
              </a:defRPr>
            </a:lvl6pPr>
            <a:lvl7pPr marL="15360542" indent="0" algn="ctr">
              <a:buNone/>
              <a:defRPr>
                <a:solidFill>
                  <a:schemeClr val="tx1">
                    <a:tint val="75000"/>
                  </a:schemeClr>
                </a:solidFill>
              </a:defRPr>
            </a:lvl7pPr>
            <a:lvl8pPr marL="17920632" indent="0" algn="ctr">
              <a:buNone/>
              <a:defRPr>
                <a:solidFill>
                  <a:schemeClr val="tx1">
                    <a:tint val="75000"/>
                  </a:schemeClr>
                </a:solidFill>
              </a:defRPr>
            </a:lvl8pPr>
            <a:lvl9pPr marL="2048072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F2B2E9-EE62-9441-9F3C-E1B5F93F3213}" type="datetimeFigureOut">
              <a:rPr lang="en-US" smtClean="0"/>
              <a:pPr/>
              <a:t>12/9/10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31AC0B-4356-5641-A79B-3B451286EA9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F2B2E9-EE62-9441-9F3C-E1B5F93F3213}" type="datetimeFigureOut">
              <a:rPr lang="en-US" smtClean="0"/>
              <a:pPr/>
              <a:t>12/9/10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31AC0B-4356-5641-A79B-3B451286EA9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124640" y="1537976"/>
            <a:ext cx="11521440" cy="3276854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60320" y="1537976"/>
            <a:ext cx="33710880" cy="3276854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F2B2E9-EE62-9441-9F3C-E1B5F93F3213}" type="datetimeFigureOut">
              <a:rPr lang="en-US" smtClean="0"/>
              <a:pPr/>
              <a:t>12/9/10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31AC0B-4356-5641-A79B-3B451286EA9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F2B2E9-EE62-9441-9F3C-E1B5F93F3213}" type="datetimeFigureOut">
              <a:rPr lang="en-US" smtClean="0"/>
              <a:pPr/>
              <a:t>12/9/10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31AC0B-4356-5641-A79B-3B451286EA9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3" y="24678643"/>
            <a:ext cx="43525440" cy="7627620"/>
          </a:xfrm>
        </p:spPr>
        <p:txBody>
          <a:bodyPr anchor="t"/>
          <a:lstStyle>
            <a:lvl1pPr algn="l">
              <a:defRPr sz="22400" b="1" cap="all"/>
            </a:lvl1pPr>
          </a:lstStyle>
          <a:p>
            <a:r>
              <a:rPr lang="en-US" smtClean="0"/>
              <a:t>Click to edit Master title style</a:t>
            </a:r>
            <a:endParaRPr lang="en-US"/>
          </a:p>
        </p:txBody>
      </p:sp>
      <p:sp>
        <p:nvSpPr>
          <p:cNvPr id="3" name="Text Placeholder 2"/>
          <p:cNvSpPr>
            <a:spLocks noGrp="1"/>
          </p:cNvSpPr>
          <p:nvPr>
            <p:ph type="body" idx="1"/>
          </p:nvPr>
        </p:nvSpPr>
        <p:spPr>
          <a:xfrm>
            <a:off x="4044953" y="16277596"/>
            <a:ext cx="43525440" cy="8401047"/>
          </a:xfrm>
        </p:spPr>
        <p:txBody>
          <a:bodyPr anchor="b"/>
          <a:lstStyle>
            <a:lvl1pPr marL="0" indent="0">
              <a:buNone/>
              <a:defRPr sz="11200">
                <a:solidFill>
                  <a:schemeClr val="tx1">
                    <a:tint val="75000"/>
                  </a:schemeClr>
                </a:solidFill>
              </a:defRPr>
            </a:lvl1pPr>
            <a:lvl2pPr marL="2560090" indent="0">
              <a:buNone/>
              <a:defRPr sz="10100">
                <a:solidFill>
                  <a:schemeClr val="tx1">
                    <a:tint val="75000"/>
                  </a:schemeClr>
                </a:solidFill>
              </a:defRPr>
            </a:lvl2pPr>
            <a:lvl3pPr marL="5120180" indent="0">
              <a:buNone/>
              <a:defRPr sz="9000">
                <a:solidFill>
                  <a:schemeClr val="tx1">
                    <a:tint val="75000"/>
                  </a:schemeClr>
                </a:solidFill>
              </a:defRPr>
            </a:lvl3pPr>
            <a:lvl4pPr marL="7680272" indent="0">
              <a:buNone/>
              <a:defRPr sz="7800">
                <a:solidFill>
                  <a:schemeClr val="tx1">
                    <a:tint val="75000"/>
                  </a:schemeClr>
                </a:solidFill>
              </a:defRPr>
            </a:lvl4pPr>
            <a:lvl5pPr marL="10240362" indent="0">
              <a:buNone/>
              <a:defRPr sz="7800">
                <a:solidFill>
                  <a:schemeClr val="tx1">
                    <a:tint val="75000"/>
                  </a:schemeClr>
                </a:solidFill>
              </a:defRPr>
            </a:lvl5pPr>
            <a:lvl6pPr marL="12800452" indent="0">
              <a:buNone/>
              <a:defRPr sz="7800">
                <a:solidFill>
                  <a:schemeClr val="tx1">
                    <a:tint val="75000"/>
                  </a:schemeClr>
                </a:solidFill>
              </a:defRPr>
            </a:lvl6pPr>
            <a:lvl7pPr marL="15360542" indent="0">
              <a:buNone/>
              <a:defRPr sz="7800">
                <a:solidFill>
                  <a:schemeClr val="tx1">
                    <a:tint val="75000"/>
                  </a:schemeClr>
                </a:solidFill>
              </a:defRPr>
            </a:lvl7pPr>
            <a:lvl8pPr marL="17920632" indent="0">
              <a:buNone/>
              <a:defRPr sz="7800">
                <a:solidFill>
                  <a:schemeClr val="tx1">
                    <a:tint val="75000"/>
                  </a:schemeClr>
                </a:solidFill>
              </a:defRPr>
            </a:lvl8pPr>
            <a:lvl9pPr marL="20480723" indent="0">
              <a:buNone/>
              <a:defRPr sz="7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F2B2E9-EE62-9441-9F3C-E1B5F93F3213}" type="datetimeFigureOut">
              <a:rPr lang="en-US" smtClean="0"/>
              <a:pPr/>
              <a:t>12/9/10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31AC0B-4356-5641-A79B-3B451286EA9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60320" y="8961123"/>
            <a:ext cx="22616160" cy="25345393"/>
          </a:xfrm>
        </p:spPr>
        <p:txBody>
          <a:bodyPr/>
          <a:lstStyle>
            <a:lvl1pPr>
              <a:defRPr sz="15700"/>
            </a:lvl1pPr>
            <a:lvl2pPr>
              <a:defRPr sz="13400"/>
            </a:lvl2pPr>
            <a:lvl3pPr>
              <a:defRPr sz="11200"/>
            </a:lvl3pPr>
            <a:lvl4pPr>
              <a:defRPr sz="10100"/>
            </a:lvl4pPr>
            <a:lvl5pPr>
              <a:defRPr sz="10100"/>
            </a:lvl5pPr>
            <a:lvl6pPr>
              <a:defRPr sz="10100"/>
            </a:lvl6pPr>
            <a:lvl7pPr>
              <a:defRPr sz="10100"/>
            </a:lvl7pPr>
            <a:lvl8pPr>
              <a:defRPr sz="10100"/>
            </a:lvl8pPr>
            <a:lvl9pPr>
              <a:defRPr sz="10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6029920" y="8961123"/>
            <a:ext cx="22616160" cy="25345393"/>
          </a:xfrm>
        </p:spPr>
        <p:txBody>
          <a:bodyPr/>
          <a:lstStyle>
            <a:lvl1pPr>
              <a:defRPr sz="15700"/>
            </a:lvl1pPr>
            <a:lvl2pPr>
              <a:defRPr sz="13400"/>
            </a:lvl2pPr>
            <a:lvl3pPr>
              <a:defRPr sz="11200"/>
            </a:lvl3pPr>
            <a:lvl4pPr>
              <a:defRPr sz="10100"/>
            </a:lvl4pPr>
            <a:lvl5pPr>
              <a:defRPr sz="10100"/>
            </a:lvl5pPr>
            <a:lvl6pPr>
              <a:defRPr sz="10100"/>
            </a:lvl6pPr>
            <a:lvl7pPr>
              <a:defRPr sz="10100"/>
            </a:lvl7pPr>
            <a:lvl8pPr>
              <a:defRPr sz="10100"/>
            </a:lvl8pPr>
            <a:lvl9pPr>
              <a:defRPr sz="10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F2B2E9-EE62-9441-9F3C-E1B5F93F3213}" type="datetimeFigureOut">
              <a:rPr lang="en-US" smtClean="0"/>
              <a:pPr/>
              <a:t>12/9/10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31AC0B-4356-5641-A79B-3B451286EA9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60320" y="8596633"/>
            <a:ext cx="22625053" cy="3582668"/>
          </a:xfrm>
        </p:spPr>
        <p:txBody>
          <a:bodyPr anchor="b"/>
          <a:lstStyle>
            <a:lvl1pPr marL="0" indent="0">
              <a:buNone/>
              <a:defRPr sz="13400" b="1"/>
            </a:lvl1pPr>
            <a:lvl2pPr marL="2560090" indent="0">
              <a:buNone/>
              <a:defRPr sz="11200" b="1"/>
            </a:lvl2pPr>
            <a:lvl3pPr marL="5120180" indent="0">
              <a:buNone/>
              <a:defRPr sz="10100" b="1"/>
            </a:lvl3pPr>
            <a:lvl4pPr marL="7680272" indent="0">
              <a:buNone/>
              <a:defRPr sz="9000" b="1"/>
            </a:lvl4pPr>
            <a:lvl5pPr marL="10240362" indent="0">
              <a:buNone/>
              <a:defRPr sz="9000" b="1"/>
            </a:lvl5pPr>
            <a:lvl6pPr marL="12800452" indent="0">
              <a:buNone/>
              <a:defRPr sz="9000" b="1"/>
            </a:lvl6pPr>
            <a:lvl7pPr marL="15360542" indent="0">
              <a:buNone/>
              <a:defRPr sz="9000" b="1"/>
            </a:lvl7pPr>
            <a:lvl8pPr marL="17920632" indent="0">
              <a:buNone/>
              <a:defRPr sz="9000" b="1"/>
            </a:lvl8pPr>
            <a:lvl9pPr marL="20480723" indent="0">
              <a:buNone/>
              <a:defRPr sz="9000" b="1"/>
            </a:lvl9pPr>
          </a:lstStyle>
          <a:p>
            <a:pPr lvl="0"/>
            <a:r>
              <a:rPr lang="en-US" smtClean="0"/>
              <a:t>Click to edit Master text styles</a:t>
            </a:r>
          </a:p>
        </p:txBody>
      </p:sp>
      <p:sp>
        <p:nvSpPr>
          <p:cNvPr id="4" name="Content Placeholder 3"/>
          <p:cNvSpPr>
            <a:spLocks noGrp="1"/>
          </p:cNvSpPr>
          <p:nvPr>
            <p:ph sz="half" idx="2"/>
          </p:nvPr>
        </p:nvSpPr>
        <p:spPr>
          <a:xfrm>
            <a:off x="2560320" y="12179301"/>
            <a:ext cx="22625053" cy="22127212"/>
          </a:xfrm>
        </p:spPr>
        <p:txBody>
          <a:bodyPr/>
          <a:lstStyle>
            <a:lvl1pPr>
              <a:defRPr sz="13400"/>
            </a:lvl1pPr>
            <a:lvl2pPr>
              <a:defRPr sz="11200"/>
            </a:lvl2pPr>
            <a:lvl3pPr>
              <a:defRPr sz="10100"/>
            </a:lvl3pPr>
            <a:lvl4pPr>
              <a:defRPr sz="9000"/>
            </a:lvl4pPr>
            <a:lvl5pPr>
              <a:defRPr sz="9000"/>
            </a:lvl5pPr>
            <a:lvl6pPr>
              <a:defRPr sz="9000"/>
            </a:lvl6pPr>
            <a:lvl7pPr>
              <a:defRPr sz="9000"/>
            </a:lvl7pPr>
            <a:lvl8pPr>
              <a:defRPr sz="9000"/>
            </a:lvl8pPr>
            <a:lvl9pPr>
              <a:defRPr sz="9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6012144" y="8596633"/>
            <a:ext cx="22633940" cy="3582668"/>
          </a:xfrm>
        </p:spPr>
        <p:txBody>
          <a:bodyPr anchor="b"/>
          <a:lstStyle>
            <a:lvl1pPr marL="0" indent="0">
              <a:buNone/>
              <a:defRPr sz="13400" b="1"/>
            </a:lvl1pPr>
            <a:lvl2pPr marL="2560090" indent="0">
              <a:buNone/>
              <a:defRPr sz="11200" b="1"/>
            </a:lvl2pPr>
            <a:lvl3pPr marL="5120180" indent="0">
              <a:buNone/>
              <a:defRPr sz="10100" b="1"/>
            </a:lvl3pPr>
            <a:lvl4pPr marL="7680272" indent="0">
              <a:buNone/>
              <a:defRPr sz="9000" b="1"/>
            </a:lvl4pPr>
            <a:lvl5pPr marL="10240362" indent="0">
              <a:buNone/>
              <a:defRPr sz="9000" b="1"/>
            </a:lvl5pPr>
            <a:lvl6pPr marL="12800452" indent="0">
              <a:buNone/>
              <a:defRPr sz="9000" b="1"/>
            </a:lvl6pPr>
            <a:lvl7pPr marL="15360542" indent="0">
              <a:buNone/>
              <a:defRPr sz="9000" b="1"/>
            </a:lvl7pPr>
            <a:lvl8pPr marL="17920632" indent="0">
              <a:buNone/>
              <a:defRPr sz="9000" b="1"/>
            </a:lvl8pPr>
            <a:lvl9pPr marL="20480723" indent="0">
              <a:buNone/>
              <a:defRPr sz="9000" b="1"/>
            </a:lvl9pPr>
          </a:lstStyle>
          <a:p>
            <a:pPr lvl="0"/>
            <a:r>
              <a:rPr lang="en-US" smtClean="0"/>
              <a:t>Click to edit Master text styles</a:t>
            </a:r>
          </a:p>
        </p:txBody>
      </p:sp>
      <p:sp>
        <p:nvSpPr>
          <p:cNvPr id="6" name="Content Placeholder 5"/>
          <p:cNvSpPr>
            <a:spLocks noGrp="1"/>
          </p:cNvSpPr>
          <p:nvPr>
            <p:ph sz="quarter" idx="4"/>
          </p:nvPr>
        </p:nvSpPr>
        <p:spPr>
          <a:xfrm>
            <a:off x="26012144" y="12179301"/>
            <a:ext cx="22633940" cy="22127212"/>
          </a:xfrm>
        </p:spPr>
        <p:txBody>
          <a:bodyPr/>
          <a:lstStyle>
            <a:lvl1pPr>
              <a:defRPr sz="13400"/>
            </a:lvl1pPr>
            <a:lvl2pPr>
              <a:defRPr sz="11200"/>
            </a:lvl2pPr>
            <a:lvl3pPr>
              <a:defRPr sz="10100"/>
            </a:lvl3pPr>
            <a:lvl4pPr>
              <a:defRPr sz="9000"/>
            </a:lvl4pPr>
            <a:lvl5pPr>
              <a:defRPr sz="9000"/>
            </a:lvl5pPr>
            <a:lvl6pPr>
              <a:defRPr sz="9000"/>
            </a:lvl6pPr>
            <a:lvl7pPr>
              <a:defRPr sz="9000"/>
            </a:lvl7pPr>
            <a:lvl8pPr>
              <a:defRPr sz="9000"/>
            </a:lvl8pPr>
            <a:lvl9pPr>
              <a:defRPr sz="9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F2B2E9-EE62-9441-9F3C-E1B5F93F3213}" type="datetimeFigureOut">
              <a:rPr lang="en-US" smtClean="0"/>
              <a:pPr/>
              <a:t>12/9/10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31AC0B-4356-5641-A79B-3B451286EA9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F2B2E9-EE62-9441-9F3C-E1B5F93F3213}" type="datetimeFigureOut">
              <a:rPr lang="en-US" smtClean="0"/>
              <a:pPr/>
              <a:t>12/9/10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31AC0B-4356-5641-A79B-3B451286EA9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F2B2E9-EE62-9441-9F3C-E1B5F93F3213}" type="datetimeFigureOut">
              <a:rPr lang="en-US" smtClean="0"/>
              <a:pPr/>
              <a:t>12/9/10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31AC0B-4356-5641-A79B-3B451286EA9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3" y="1529080"/>
            <a:ext cx="16846553" cy="6507480"/>
          </a:xfrm>
        </p:spPr>
        <p:txBody>
          <a:bodyPr anchor="b"/>
          <a:lstStyle>
            <a:lvl1pPr algn="l">
              <a:defRPr sz="11200" b="1"/>
            </a:lvl1pPr>
          </a:lstStyle>
          <a:p>
            <a:r>
              <a:rPr lang="en-US" smtClean="0"/>
              <a:t>Click to edit Master title style</a:t>
            </a:r>
            <a:endParaRPr lang="en-US"/>
          </a:p>
        </p:txBody>
      </p:sp>
      <p:sp>
        <p:nvSpPr>
          <p:cNvPr id="3" name="Content Placeholder 2"/>
          <p:cNvSpPr>
            <a:spLocks noGrp="1"/>
          </p:cNvSpPr>
          <p:nvPr>
            <p:ph idx="1"/>
          </p:nvPr>
        </p:nvSpPr>
        <p:spPr>
          <a:xfrm>
            <a:off x="20020280" y="1529083"/>
            <a:ext cx="28625800" cy="32777433"/>
          </a:xfrm>
        </p:spPr>
        <p:txBody>
          <a:bodyPr/>
          <a:lstStyle>
            <a:lvl1pPr>
              <a:defRPr sz="17900"/>
            </a:lvl1pPr>
            <a:lvl2pPr>
              <a:defRPr sz="15700"/>
            </a:lvl2pPr>
            <a:lvl3pPr>
              <a:defRPr sz="13400"/>
            </a:lvl3pPr>
            <a:lvl4pPr>
              <a:defRPr sz="11200"/>
            </a:lvl4pPr>
            <a:lvl5pPr>
              <a:defRPr sz="11200"/>
            </a:lvl5pPr>
            <a:lvl6pPr>
              <a:defRPr sz="11200"/>
            </a:lvl6pPr>
            <a:lvl7pPr>
              <a:defRPr sz="11200"/>
            </a:lvl7pPr>
            <a:lvl8pPr>
              <a:defRPr sz="11200"/>
            </a:lvl8pPr>
            <a:lvl9pPr>
              <a:defRPr sz="1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60323" y="8036563"/>
            <a:ext cx="16846553" cy="26269953"/>
          </a:xfrm>
        </p:spPr>
        <p:txBody>
          <a:bodyPr/>
          <a:lstStyle>
            <a:lvl1pPr marL="0" indent="0">
              <a:buNone/>
              <a:defRPr sz="7800"/>
            </a:lvl1pPr>
            <a:lvl2pPr marL="2560090" indent="0">
              <a:buNone/>
              <a:defRPr sz="6700"/>
            </a:lvl2pPr>
            <a:lvl3pPr marL="5120180" indent="0">
              <a:buNone/>
              <a:defRPr sz="5600"/>
            </a:lvl3pPr>
            <a:lvl4pPr marL="7680272" indent="0">
              <a:buNone/>
              <a:defRPr sz="5100"/>
            </a:lvl4pPr>
            <a:lvl5pPr marL="10240362" indent="0">
              <a:buNone/>
              <a:defRPr sz="5100"/>
            </a:lvl5pPr>
            <a:lvl6pPr marL="12800452" indent="0">
              <a:buNone/>
              <a:defRPr sz="5100"/>
            </a:lvl6pPr>
            <a:lvl7pPr marL="15360542" indent="0">
              <a:buNone/>
              <a:defRPr sz="5100"/>
            </a:lvl7pPr>
            <a:lvl8pPr marL="17920632" indent="0">
              <a:buNone/>
              <a:defRPr sz="5100"/>
            </a:lvl8pPr>
            <a:lvl9pPr marL="20480723" indent="0">
              <a:buNone/>
              <a:defRPr sz="5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F2B2E9-EE62-9441-9F3C-E1B5F93F3213}" type="datetimeFigureOut">
              <a:rPr lang="en-US" smtClean="0"/>
              <a:pPr/>
              <a:t>12/9/10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31AC0B-4356-5641-A79B-3B451286EA9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813" y="26883360"/>
            <a:ext cx="30723840" cy="3173733"/>
          </a:xfrm>
        </p:spPr>
        <p:txBody>
          <a:bodyPr anchor="b"/>
          <a:lstStyle>
            <a:lvl1pPr algn="l">
              <a:defRPr sz="11200" b="1"/>
            </a:lvl1pPr>
          </a:lstStyle>
          <a:p>
            <a:r>
              <a:rPr lang="en-US" smtClean="0"/>
              <a:t>Click to edit Master title style</a:t>
            </a:r>
            <a:endParaRPr lang="en-US"/>
          </a:p>
        </p:txBody>
      </p:sp>
      <p:sp>
        <p:nvSpPr>
          <p:cNvPr id="3" name="Picture Placeholder 2"/>
          <p:cNvSpPr>
            <a:spLocks noGrp="1"/>
          </p:cNvSpPr>
          <p:nvPr>
            <p:ph type="pic" idx="1"/>
          </p:nvPr>
        </p:nvSpPr>
        <p:spPr>
          <a:xfrm>
            <a:off x="10036813" y="3431540"/>
            <a:ext cx="30723840" cy="23042880"/>
          </a:xfrm>
        </p:spPr>
        <p:txBody>
          <a:bodyPr/>
          <a:lstStyle>
            <a:lvl1pPr marL="0" indent="0">
              <a:buNone/>
              <a:defRPr sz="17900"/>
            </a:lvl1pPr>
            <a:lvl2pPr marL="2560090" indent="0">
              <a:buNone/>
              <a:defRPr sz="15700"/>
            </a:lvl2pPr>
            <a:lvl3pPr marL="5120180" indent="0">
              <a:buNone/>
              <a:defRPr sz="13400"/>
            </a:lvl3pPr>
            <a:lvl4pPr marL="7680272" indent="0">
              <a:buNone/>
              <a:defRPr sz="11200"/>
            </a:lvl4pPr>
            <a:lvl5pPr marL="10240362" indent="0">
              <a:buNone/>
              <a:defRPr sz="11200"/>
            </a:lvl5pPr>
            <a:lvl6pPr marL="12800452" indent="0">
              <a:buNone/>
              <a:defRPr sz="11200"/>
            </a:lvl6pPr>
            <a:lvl7pPr marL="15360542" indent="0">
              <a:buNone/>
              <a:defRPr sz="11200"/>
            </a:lvl7pPr>
            <a:lvl8pPr marL="17920632" indent="0">
              <a:buNone/>
              <a:defRPr sz="11200"/>
            </a:lvl8pPr>
            <a:lvl9pPr marL="20480723" indent="0">
              <a:buNone/>
              <a:defRPr sz="11200"/>
            </a:lvl9pPr>
          </a:lstStyle>
          <a:p>
            <a:endParaRPr lang="en-US"/>
          </a:p>
        </p:txBody>
      </p:sp>
      <p:sp>
        <p:nvSpPr>
          <p:cNvPr id="4" name="Text Placeholder 3"/>
          <p:cNvSpPr>
            <a:spLocks noGrp="1"/>
          </p:cNvSpPr>
          <p:nvPr>
            <p:ph type="body" sz="half" idx="2"/>
          </p:nvPr>
        </p:nvSpPr>
        <p:spPr>
          <a:xfrm>
            <a:off x="10036813" y="30057093"/>
            <a:ext cx="30723840" cy="4507227"/>
          </a:xfrm>
        </p:spPr>
        <p:txBody>
          <a:bodyPr/>
          <a:lstStyle>
            <a:lvl1pPr marL="0" indent="0">
              <a:buNone/>
              <a:defRPr sz="7800"/>
            </a:lvl1pPr>
            <a:lvl2pPr marL="2560090" indent="0">
              <a:buNone/>
              <a:defRPr sz="6700"/>
            </a:lvl2pPr>
            <a:lvl3pPr marL="5120180" indent="0">
              <a:buNone/>
              <a:defRPr sz="5600"/>
            </a:lvl3pPr>
            <a:lvl4pPr marL="7680272" indent="0">
              <a:buNone/>
              <a:defRPr sz="5100"/>
            </a:lvl4pPr>
            <a:lvl5pPr marL="10240362" indent="0">
              <a:buNone/>
              <a:defRPr sz="5100"/>
            </a:lvl5pPr>
            <a:lvl6pPr marL="12800452" indent="0">
              <a:buNone/>
              <a:defRPr sz="5100"/>
            </a:lvl6pPr>
            <a:lvl7pPr marL="15360542" indent="0">
              <a:buNone/>
              <a:defRPr sz="5100"/>
            </a:lvl7pPr>
            <a:lvl8pPr marL="17920632" indent="0">
              <a:buNone/>
              <a:defRPr sz="5100"/>
            </a:lvl8pPr>
            <a:lvl9pPr marL="20480723" indent="0">
              <a:buNone/>
              <a:defRPr sz="5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F2B2E9-EE62-9441-9F3C-E1B5F93F3213}" type="datetimeFigureOut">
              <a:rPr lang="en-US" smtClean="0"/>
              <a:pPr/>
              <a:t>12/9/10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31AC0B-4356-5641-A79B-3B451286EA9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60320" y="1537972"/>
            <a:ext cx="46085760" cy="6400800"/>
          </a:xfrm>
          <a:prstGeom prst="rect">
            <a:avLst/>
          </a:prstGeom>
        </p:spPr>
        <p:txBody>
          <a:bodyPr vert="horz" lIns="512018" tIns="256009" rIns="512018" bIns="25600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560320" y="8961123"/>
            <a:ext cx="46085760" cy="25345393"/>
          </a:xfrm>
          <a:prstGeom prst="rect">
            <a:avLst/>
          </a:prstGeom>
        </p:spPr>
        <p:txBody>
          <a:bodyPr vert="horz" lIns="512018" tIns="256009" rIns="512018" bIns="25600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560320" y="35595563"/>
            <a:ext cx="11948160" cy="2044700"/>
          </a:xfrm>
          <a:prstGeom prst="rect">
            <a:avLst/>
          </a:prstGeom>
        </p:spPr>
        <p:txBody>
          <a:bodyPr vert="horz" lIns="512018" tIns="256009" rIns="512018" bIns="256009" rtlCol="0" anchor="ctr"/>
          <a:lstStyle>
            <a:lvl1pPr algn="l">
              <a:defRPr sz="6700">
                <a:solidFill>
                  <a:schemeClr val="tx1">
                    <a:tint val="75000"/>
                  </a:schemeClr>
                </a:solidFill>
              </a:defRPr>
            </a:lvl1pPr>
          </a:lstStyle>
          <a:p>
            <a:fld id="{44F2B2E9-EE62-9441-9F3C-E1B5F93F3213}" type="datetimeFigureOut">
              <a:rPr lang="en-US" smtClean="0"/>
              <a:pPr/>
              <a:t>12/9/10</a:t>
            </a:fld>
            <a:endParaRPr lang="en-US"/>
          </a:p>
        </p:txBody>
      </p:sp>
      <p:sp>
        <p:nvSpPr>
          <p:cNvPr id="5" name="Footer Placeholder 4"/>
          <p:cNvSpPr>
            <a:spLocks noGrp="1"/>
          </p:cNvSpPr>
          <p:nvPr>
            <p:ph type="ftr" sz="quarter" idx="3"/>
          </p:nvPr>
        </p:nvSpPr>
        <p:spPr>
          <a:xfrm>
            <a:off x="17495520" y="35595563"/>
            <a:ext cx="16215360" cy="2044700"/>
          </a:xfrm>
          <a:prstGeom prst="rect">
            <a:avLst/>
          </a:prstGeom>
        </p:spPr>
        <p:txBody>
          <a:bodyPr vert="horz" lIns="512018" tIns="256009" rIns="512018" bIns="256009" rtlCol="0" anchor="ctr"/>
          <a:lstStyle>
            <a:lvl1pPr algn="ctr">
              <a:defRPr sz="67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697920" y="35595563"/>
            <a:ext cx="11948160" cy="2044700"/>
          </a:xfrm>
          <a:prstGeom prst="rect">
            <a:avLst/>
          </a:prstGeom>
        </p:spPr>
        <p:txBody>
          <a:bodyPr vert="horz" lIns="512018" tIns="256009" rIns="512018" bIns="256009" rtlCol="0" anchor="ctr"/>
          <a:lstStyle>
            <a:lvl1pPr algn="r">
              <a:defRPr sz="6700">
                <a:solidFill>
                  <a:schemeClr val="tx1">
                    <a:tint val="75000"/>
                  </a:schemeClr>
                </a:solidFill>
              </a:defRPr>
            </a:lvl1pPr>
          </a:lstStyle>
          <a:p>
            <a:fld id="{CF31AC0B-4356-5641-A79B-3B451286EA9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560090" rtl="0" eaLnBrk="1" latinLnBrk="0" hangingPunct="1">
        <a:spcBef>
          <a:spcPct val="0"/>
        </a:spcBef>
        <a:buNone/>
        <a:defRPr sz="24700" kern="1200">
          <a:solidFill>
            <a:schemeClr val="tx1"/>
          </a:solidFill>
          <a:latin typeface="+mj-lt"/>
          <a:ea typeface="+mj-ea"/>
          <a:cs typeface="+mj-cs"/>
        </a:defRPr>
      </a:lvl1pPr>
    </p:titleStyle>
    <p:bodyStyle>
      <a:lvl1pPr marL="1920068" indent="-1920068" algn="l" defTabSz="2560090" rtl="0" eaLnBrk="1" latinLnBrk="0" hangingPunct="1">
        <a:spcBef>
          <a:spcPct val="20000"/>
        </a:spcBef>
        <a:buFont typeface="Arial"/>
        <a:buChar char="•"/>
        <a:defRPr sz="17900" kern="1200">
          <a:solidFill>
            <a:schemeClr val="tx1"/>
          </a:solidFill>
          <a:latin typeface="+mn-lt"/>
          <a:ea typeface="+mn-ea"/>
          <a:cs typeface="+mn-cs"/>
        </a:defRPr>
      </a:lvl1pPr>
      <a:lvl2pPr marL="4160147" indent="-1600057" algn="l" defTabSz="2560090" rtl="0" eaLnBrk="1" latinLnBrk="0" hangingPunct="1">
        <a:spcBef>
          <a:spcPct val="20000"/>
        </a:spcBef>
        <a:buFont typeface="Arial"/>
        <a:buChar char="–"/>
        <a:defRPr sz="15700" kern="1200">
          <a:solidFill>
            <a:schemeClr val="tx1"/>
          </a:solidFill>
          <a:latin typeface="+mn-lt"/>
          <a:ea typeface="+mn-ea"/>
          <a:cs typeface="+mn-cs"/>
        </a:defRPr>
      </a:lvl2pPr>
      <a:lvl3pPr marL="6400226" indent="-1280045" algn="l" defTabSz="2560090" rtl="0" eaLnBrk="1" latinLnBrk="0" hangingPunct="1">
        <a:spcBef>
          <a:spcPct val="20000"/>
        </a:spcBef>
        <a:buFont typeface="Arial"/>
        <a:buChar char="•"/>
        <a:defRPr sz="13400" kern="1200">
          <a:solidFill>
            <a:schemeClr val="tx1"/>
          </a:solidFill>
          <a:latin typeface="+mn-lt"/>
          <a:ea typeface="+mn-ea"/>
          <a:cs typeface="+mn-cs"/>
        </a:defRPr>
      </a:lvl3pPr>
      <a:lvl4pPr marL="8960317" indent="-1280045" algn="l" defTabSz="2560090" rtl="0" eaLnBrk="1" latinLnBrk="0" hangingPunct="1">
        <a:spcBef>
          <a:spcPct val="20000"/>
        </a:spcBef>
        <a:buFont typeface="Arial"/>
        <a:buChar char="–"/>
        <a:defRPr sz="11200" kern="1200">
          <a:solidFill>
            <a:schemeClr val="tx1"/>
          </a:solidFill>
          <a:latin typeface="+mn-lt"/>
          <a:ea typeface="+mn-ea"/>
          <a:cs typeface="+mn-cs"/>
        </a:defRPr>
      </a:lvl4pPr>
      <a:lvl5pPr marL="11520407" indent="-1280045" algn="l" defTabSz="2560090" rtl="0" eaLnBrk="1" latinLnBrk="0" hangingPunct="1">
        <a:spcBef>
          <a:spcPct val="20000"/>
        </a:spcBef>
        <a:buFont typeface="Arial"/>
        <a:buChar char="»"/>
        <a:defRPr sz="11200" kern="1200">
          <a:solidFill>
            <a:schemeClr val="tx1"/>
          </a:solidFill>
          <a:latin typeface="+mn-lt"/>
          <a:ea typeface="+mn-ea"/>
          <a:cs typeface="+mn-cs"/>
        </a:defRPr>
      </a:lvl5pPr>
      <a:lvl6pPr marL="14080497" indent="-1280045" algn="l" defTabSz="2560090" rtl="0" eaLnBrk="1" latinLnBrk="0" hangingPunct="1">
        <a:spcBef>
          <a:spcPct val="20000"/>
        </a:spcBef>
        <a:buFont typeface="Arial"/>
        <a:buChar char="•"/>
        <a:defRPr sz="11200" kern="1200">
          <a:solidFill>
            <a:schemeClr val="tx1"/>
          </a:solidFill>
          <a:latin typeface="+mn-lt"/>
          <a:ea typeface="+mn-ea"/>
          <a:cs typeface="+mn-cs"/>
        </a:defRPr>
      </a:lvl6pPr>
      <a:lvl7pPr marL="16640587" indent="-1280045" algn="l" defTabSz="2560090" rtl="0" eaLnBrk="1" latinLnBrk="0" hangingPunct="1">
        <a:spcBef>
          <a:spcPct val="20000"/>
        </a:spcBef>
        <a:buFont typeface="Arial"/>
        <a:buChar char="•"/>
        <a:defRPr sz="11200" kern="1200">
          <a:solidFill>
            <a:schemeClr val="tx1"/>
          </a:solidFill>
          <a:latin typeface="+mn-lt"/>
          <a:ea typeface="+mn-ea"/>
          <a:cs typeface="+mn-cs"/>
        </a:defRPr>
      </a:lvl7pPr>
      <a:lvl8pPr marL="19200678" indent="-1280045" algn="l" defTabSz="2560090" rtl="0" eaLnBrk="1" latinLnBrk="0" hangingPunct="1">
        <a:spcBef>
          <a:spcPct val="20000"/>
        </a:spcBef>
        <a:buFont typeface="Arial"/>
        <a:buChar char="•"/>
        <a:defRPr sz="11200" kern="1200">
          <a:solidFill>
            <a:schemeClr val="tx1"/>
          </a:solidFill>
          <a:latin typeface="+mn-lt"/>
          <a:ea typeface="+mn-ea"/>
          <a:cs typeface="+mn-cs"/>
        </a:defRPr>
      </a:lvl8pPr>
      <a:lvl9pPr marL="21760768" indent="-1280045" algn="l" defTabSz="2560090" rtl="0" eaLnBrk="1" latinLnBrk="0" hangingPunct="1">
        <a:spcBef>
          <a:spcPct val="20000"/>
        </a:spcBef>
        <a:buFont typeface="Arial"/>
        <a:buChar char="•"/>
        <a:defRPr sz="11200" kern="1200">
          <a:solidFill>
            <a:schemeClr val="tx1"/>
          </a:solidFill>
          <a:latin typeface="+mn-lt"/>
          <a:ea typeface="+mn-ea"/>
          <a:cs typeface="+mn-cs"/>
        </a:defRPr>
      </a:lvl9pPr>
    </p:bodyStyle>
    <p:otherStyle>
      <a:defPPr>
        <a:defRPr lang="en-US"/>
      </a:defPPr>
      <a:lvl1pPr marL="0" algn="l" defTabSz="2560090" rtl="0" eaLnBrk="1" latinLnBrk="0" hangingPunct="1">
        <a:defRPr sz="10100" kern="1200">
          <a:solidFill>
            <a:schemeClr val="tx1"/>
          </a:solidFill>
          <a:latin typeface="+mn-lt"/>
          <a:ea typeface="+mn-ea"/>
          <a:cs typeface="+mn-cs"/>
        </a:defRPr>
      </a:lvl1pPr>
      <a:lvl2pPr marL="2560090" algn="l" defTabSz="2560090" rtl="0" eaLnBrk="1" latinLnBrk="0" hangingPunct="1">
        <a:defRPr sz="10100" kern="1200">
          <a:solidFill>
            <a:schemeClr val="tx1"/>
          </a:solidFill>
          <a:latin typeface="+mn-lt"/>
          <a:ea typeface="+mn-ea"/>
          <a:cs typeface="+mn-cs"/>
        </a:defRPr>
      </a:lvl2pPr>
      <a:lvl3pPr marL="5120180" algn="l" defTabSz="2560090" rtl="0" eaLnBrk="1" latinLnBrk="0" hangingPunct="1">
        <a:defRPr sz="10100" kern="1200">
          <a:solidFill>
            <a:schemeClr val="tx1"/>
          </a:solidFill>
          <a:latin typeface="+mn-lt"/>
          <a:ea typeface="+mn-ea"/>
          <a:cs typeface="+mn-cs"/>
        </a:defRPr>
      </a:lvl3pPr>
      <a:lvl4pPr marL="7680272" algn="l" defTabSz="2560090" rtl="0" eaLnBrk="1" latinLnBrk="0" hangingPunct="1">
        <a:defRPr sz="10100" kern="1200">
          <a:solidFill>
            <a:schemeClr val="tx1"/>
          </a:solidFill>
          <a:latin typeface="+mn-lt"/>
          <a:ea typeface="+mn-ea"/>
          <a:cs typeface="+mn-cs"/>
        </a:defRPr>
      </a:lvl4pPr>
      <a:lvl5pPr marL="10240362" algn="l" defTabSz="2560090" rtl="0" eaLnBrk="1" latinLnBrk="0" hangingPunct="1">
        <a:defRPr sz="10100" kern="1200">
          <a:solidFill>
            <a:schemeClr val="tx1"/>
          </a:solidFill>
          <a:latin typeface="+mn-lt"/>
          <a:ea typeface="+mn-ea"/>
          <a:cs typeface="+mn-cs"/>
        </a:defRPr>
      </a:lvl5pPr>
      <a:lvl6pPr marL="12800452" algn="l" defTabSz="2560090" rtl="0" eaLnBrk="1" latinLnBrk="0" hangingPunct="1">
        <a:defRPr sz="10100" kern="1200">
          <a:solidFill>
            <a:schemeClr val="tx1"/>
          </a:solidFill>
          <a:latin typeface="+mn-lt"/>
          <a:ea typeface="+mn-ea"/>
          <a:cs typeface="+mn-cs"/>
        </a:defRPr>
      </a:lvl6pPr>
      <a:lvl7pPr marL="15360542" algn="l" defTabSz="2560090" rtl="0" eaLnBrk="1" latinLnBrk="0" hangingPunct="1">
        <a:defRPr sz="10100" kern="1200">
          <a:solidFill>
            <a:schemeClr val="tx1"/>
          </a:solidFill>
          <a:latin typeface="+mn-lt"/>
          <a:ea typeface="+mn-ea"/>
          <a:cs typeface="+mn-cs"/>
        </a:defRPr>
      </a:lvl7pPr>
      <a:lvl8pPr marL="17920632" algn="l" defTabSz="2560090" rtl="0" eaLnBrk="1" latinLnBrk="0" hangingPunct="1">
        <a:defRPr sz="10100" kern="1200">
          <a:solidFill>
            <a:schemeClr val="tx1"/>
          </a:solidFill>
          <a:latin typeface="+mn-lt"/>
          <a:ea typeface="+mn-ea"/>
          <a:cs typeface="+mn-cs"/>
        </a:defRPr>
      </a:lvl8pPr>
      <a:lvl9pPr marL="20480723" algn="l" defTabSz="2560090" rtl="0" eaLnBrk="1" latinLnBrk="0" hangingPunct="1">
        <a:defRPr sz="10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1" Type="http://schemas.openxmlformats.org/officeDocument/2006/relationships/image" Target="../media/image30.png"/><Relationship Id="rId7" Type="http://schemas.openxmlformats.org/officeDocument/2006/relationships/image" Target="../media/image6.jpeg"/><Relationship Id="rId1" Type="http://schemas.openxmlformats.org/officeDocument/2006/relationships/slideLayout" Target="../slideLayouts/slideLayout1.xml"/><Relationship Id="rId24" Type="http://schemas.openxmlformats.org/officeDocument/2006/relationships/image" Target="../media/image23.png"/><Relationship Id="rId25" Type="http://schemas.openxmlformats.org/officeDocument/2006/relationships/image" Target="../media/image24.png"/><Relationship Id="rId8" Type="http://schemas.openxmlformats.org/officeDocument/2006/relationships/image" Target="../media/image7.png"/><Relationship Id="rId13" Type="http://schemas.openxmlformats.org/officeDocument/2006/relationships/image" Target="../media/image12.tiff"/><Relationship Id="rId10" Type="http://schemas.openxmlformats.org/officeDocument/2006/relationships/image" Target="../media/image9.png"/><Relationship Id="rId32" Type="http://schemas.openxmlformats.org/officeDocument/2006/relationships/image" Target="../media/image31.jpeg"/><Relationship Id="rId12" Type="http://schemas.openxmlformats.org/officeDocument/2006/relationships/image" Target="../media/image11.png"/><Relationship Id="rId17" Type="http://schemas.openxmlformats.org/officeDocument/2006/relationships/image" Target="../media/image16.tiff"/><Relationship Id="rId9" Type="http://schemas.openxmlformats.org/officeDocument/2006/relationships/image" Target="../media/image8.png"/><Relationship Id="rId18" Type="http://schemas.openxmlformats.org/officeDocument/2006/relationships/image" Target="../media/image17.tiff"/><Relationship Id="rId3" Type="http://schemas.openxmlformats.org/officeDocument/2006/relationships/image" Target="../media/image2.pdf"/><Relationship Id="rId27" Type="http://schemas.openxmlformats.org/officeDocument/2006/relationships/image" Target="../media/image26.png"/><Relationship Id="rId14" Type="http://schemas.openxmlformats.org/officeDocument/2006/relationships/image" Target="../media/image13.png"/><Relationship Id="rId23" Type="http://schemas.openxmlformats.org/officeDocument/2006/relationships/image" Target="../media/image22.jpeg"/><Relationship Id="rId4" Type="http://schemas.openxmlformats.org/officeDocument/2006/relationships/image" Target="../media/image3.png"/><Relationship Id="rId28" Type="http://schemas.openxmlformats.org/officeDocument/2006/relationships/image" Target="../media/image27.png"/><Relationship Id="rId26" Type="http://schemas.openxmlformats.org/officeDocument/2006/relationships/image" Target="../media/image25.png"/><Relationship Id="rId30" Type="http://schemas.openxmlformats.org/officeDocument/2006/relationships/image" Target="../media/image29.png"/><Relationship Id="rId11" Type="http://schemas.openxmlformats.org/officeDocument/2006/relationships/image" Target="../media/image10.jpeg"/><Relationship Id="rId29" Type="http://schemas.openxmlformats.org/officeDocument/2006/relationships/image" Target="../media/image28.png"/><Relationship Id="rId6" Type="http://schemas.openxmlformats.org/officeDocument/2006/relationships/image" Target="../media/image5.png"/><Relationship Id="rId16" Type="http://schemas.openxmlformats.org/officeDocument/2006/relationships/image" Target="../media/image15.tiff"/><Relationship Id="rId33" Type="http://schemas.openxmlformats.org/officeDocument/2006/relationships/image" Target="../media/image32.png"/><Relationship Id="rId5" Type="http://schemas.openxmlformats.org/officeDocument/2006/relationships/image" Target="../media/image4.pdf"/><Relationship Id="rId15" Type="http://schemas.openxmlformats.org/officeDocument/2006/relationships/image" Target="../media/image14.tiff"/><Relationship Id="rId19" Type="http://schemas.openxmlformats.org/officeDocument/2006/relationships/image" Target="../media/image18.tiff"/><Relationship Id="rId20" Type="http://schemas.openxmlformats.org/officeDocument/2006/relationships/image" Target="../media/image19.png"/><Relationship Id="rId22" Type="http://schemas.openxmlformats.org/officeDocument/2006/relationships/image" Target="../media/image21.png"/><Relationship Id="rId21" Type="http://schemas.openxmlformats.org/officeDocument/2006/relationships/image" Target="../media/image20.png"/><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 name="Rectangle 112"/>
          <p:cNvSpPr/>
          <p:nvPr/>
        </p:nvSpPr>
        <p:spPr>
          <a:xfrm>
            <a:off x="17373600" y="5669280"/>
            <a:ext cx="16459200" cy="4801314"/>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p:cNvSpPr/>
          <p:nvPr/>
        </p:nvSpPr>
        <p:spPr>
          <a:xfrm>
            <a:off x="457199" y="27806904"/>
            <a:ext cx="16459200" cy="10140696"/>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457200" y="24313897"/>
            <a:ext cx="16459199" cy="3031954"/>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457199" y="9079992"/>
            <a:ext cx="16459200" cy="14776630"/>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p:cNvSpPr/>
          <p:nvPr/>
        </p:nvSpPr>
        <p:spPr>
          <a:xfrm>
            <a:off x="457199" y="5669280"/>
            <a:ext cx="16459200" cy="29575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7200" y="457199"/>
            <a:ext cx="50292000" cy="475488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lIns="512018" tIns="256009" rIns="512018" bIns="256009" rtlCol="0" anchor="ctr"/>
          <a:lstStyle/>
          <a:p>
            <a:pPr algn="ctr"/>
            <a:endParaRPr lang="en-US" dirty="0"/>
          </a:p>
        </p:txBody>
      </p:sp>
      <p:sp>
        <p:nvSpPr>
          <p:cNvPr id="6" name="Title 1"/>
          <p:cNvSpPr txBox="1">
            <a:spLocks/>
          </p:cNvSpPr>
          <p:nvPr/>
        </p:nvSpPr>
        <p:spPr>
          <a:xfrm>
            <a:off x="3840480" y="457200"/>
            <a:ext cx="43525440" cy="4622799"/>
          </a:xfrm>
          <a:prstGeom prst="rect">
            <a:avLst/>
          </a:prstGeom>
        </p:spPr>
        <p:txBody>
          <a:bodyPr vert="horz" lIns="512018" tIns="256009" rIns="512018" bIns="256009" rtlCol="0" anchor="ctr">
            <a:noAutofit/>
          </a:bodyPr>
          <a:lstStyle/>
          <a:p>
            <a:pPr algn="ctr">
              <a:spcBef>
                <a:spcPct val="0"/>
              </a:spcBef>
              <a:defRPr/>
            </a:pPr>
            <a:r>
              <a:rPr lang="en-US" sz="8300" dirty="0" smtClean="0">
                <a:latin typeface="+mj-lt"/>
                <a:ea typeface="+mj-ea"/>
                <a:cs typeface="+mj-cs"/>
              </a:rPr>
              <a:t>Evidence of mobile/immobile flow at the Susquehanna Shale Hills Critical Zone Observatory using the stable isotope network </a:t>
            </a:r>
            <a:r>
              <a:rPr lang="en-US" sz="5000" dirty="0" smtClean="0">
                <a:latin typeface="+mj-lt"/>
                <a:ea typeface="+mj-ea"/>
                <a:cs typeface="+mj-cs"/>
              </a:rPr>
              <a:t/>
            </a:r>
            <a:br>
              <a:rPr lang="en-US" sz="5000" dirty="0" smtClean="0">
                <a:latin typeface="+mj-lt"/>
                <a:ea typeface="+mj-ea"/>
                <a:cs typeface="+mj-cs"/>
              </a:rPr>
            </a:br>
            <a:r>
              <a:rPr lang="en-US" sz="5000" dirty="0" smtClean="0">
                <a:latin typeface="+mj-lt"/>
                <a:ea typeface="+mj-ea"/>
                <a:cs typeface="+mj-cs"/>
              </a:rPr>
              <a:t>George Holmes</a:t>
            </a:r>
            <a:r>
              <a:rPr lang="en-US" sz="5000" baseline="30000" dirty="0" smtClean="0">
                <a:latin typeface="+mj-lt"/>
                <a:ea typeface="+mj-ea"/>
                <a:cs typeface="+mj-cs"/>
              </a:rPr>
              <a:t>1</a:t>
            </a:r>
            <a:r>
              <a:rPr lang="en-US" sz="5000" dirty="0" smtClean="0">
                <a:latin typeface="+mj-lt"/>
                <a:ea typeface="+mj-ea"/>
                <a:cs typeface="+mj-cs"/>
              </a:rPr>
              <a:t>, Christopher Duffy</a:t>
            </a:r>
            <a:r>
              <a:rPr lang="en-US" sz="5000" baseline="30000" dirty="0" smtClean="0">
                <a:latin typeface="+mj-lt"/>
                <a:ea typeface="+mj-ea"/>
                <a:cs typeface="+mj-cs"/>
              </a:rPr>
              <a:t>1</a:t>
            </a:r>
            <a:r>
              <a:rPr lang="en-US" sz="5000" dirty="0" smtClean="0">
                <a:latin typeface="+mj-lt"/>
                <a:ea typeface="+mj-ea"/>
                <a:cs typeface="+mj-cs"/>
              </a:rPr>
              <a:t>, Elizabeth Boyer</a:t>
            </a:r>
            <a:r>
              <a:rPr lang="en-US" sz="5000" baseline="30000" dirty="0" smtClean="0">
                <a:latin typeface="+mj-lt"/>
                <a:ea typeface="+mj-ea"/>
                <a:cs typeface="+mj-cs"/>
              </a:rPr>
              <a:t>2</a:t>
            </a:r>
            <a:r>
              <a:rPr lang="en-US" sz="5000" dirty="0" smtClean="0">
                <a:latin typeface="+mj-lt"/>
                <a:ea typeface="+mj-ea"/>
                <a:cs typeface="+mj-cs"/>
              </a:rPr>
              <a:t>, </a:t>
            </a:r>
            <a:r>
              <a:rPr lang="en-US" sz="5000" dirty="0" err="1" smtClean="0">
                <a:latin typeface="+mj-lt"/>
                <a:ea typeface="+mj-ea"/>
                <a:cs typeface="+mj-cs"/>
              </a:rPr>
              <a:t>Lixin</a:t>
            </a:r>
            <a:r>
              <a:rPr lang="en-US" sz="5000" dirty="0" smtClean="0">
                <a:latin typeface="+mj-lt"/>
                <a:ea typeface="+mj-ea"/>
                <a:cs typeface="+mj-cs"/>
              </a:rPr>
              <a:t> Jin</a:t>
            </a:r>
            <a:r>
              <a:rPr lang="en-US" sz="5000" baseline="30000" dirty="0" smtClean="0">
                <a:latin typeface="+mj-lt"/>
                <a:ea typeface="+mj-ea"/>
                <a:cs typeface="+mj-cs"/>
              </a:rPr>
              <a:t>3</a:t>
            </a:r>
            <a:r>
              <a:rPr lang="en-US" sz="5000" dirty="0" smtClean="0">
                <a:latin typeface="+mj-lt"/>
                <a:ea typeface="+mj-ea"/>
                <a:cs typeface="+mj-cs"/>
              </a:rPr>
              <a:t>, Danielle Andrews</a:t>
            </a:r>
            <a:r>
              <a:rPr lang="en-US" sz="5000" baseline="30000" dirty="0" smtClean="0">
                <a:latin typeface="+mj-lt"/>
                <a:ea typeface="+mj-ea"/>
                <a:cs typeface="+mj-cs"/>
              </a:rPr>
              <a:t>4</a:t>
            </a:r>
          </a:p>
          <a:p>
            <a:pPr algn="ctr">
              <a:spcBef>
                <a:spcPct val="0"/>
              </a:spcBef>
              <a:defRPr/>
            </a:pPr>
            <a:r>
              <a:rPr lang="en-US" sz="2000" baseline="30000" dirty="0" smtClean="0">
                <a:latin typeface="+mj-lt"/>
                <a:ea typeface="+mj-ea"/>
                <a:cs typeface="+mj-cs"/>
              </a:rPr>
              <a:t>1</a:t>
            </a:r>
            <a:r>
              <a:rPr lang="en-US" sz="2000" dirty="0" smtClean="0">
                <a:latin typeface="+mj-lt"/>
                <a:ea typeface="+mj-ea"/>
                <a:cs typeface="+mj-cs"/>
              </a:rPr>
              <a:t> </a:t>
            </a:r>
            <a:r>
              <a:rPr lang="en-US" sz="2000" dirty="0" smtClean="0"/>
              <a:t>Pennsylvania State University, </a:t>
            </a:r>
            <a:r>
              <a:rPr lang="en-US" sz="2000" dirty="0" smtClean="0">
                <a:latin typeface="+mj-lt"/>
                <a:ea typeface="+mj-ea"/>
                <a:cs typeface="+mj-cs"/>
              </a:rPr>
              <a:t>Department of Civil and Environmental Engineering, University Park, Pa</a:t>
            </a:r>
          </a:p>
          <a:p>
            <a:pPr algn="ctr">
              <a:spcBef>
                <a:spcPct val="0"/>
              </a:spcBef>
              <a:defRPr/>
            </a:pPr>
            <a:r>
              <a:rPr lang="en-US" sz="2000" baseline="30000" dirty="0" smtClean="0">
                <a:latin typeface="+mj-lt"/>
                <a:ea typeface="+mj-ea"/>
                <a:cs typeface="+mj-cs"/>
              </a:rPr>
              <a:t>2</a:t>
            </a:r>
            <a:r>
              <a:rPr lang="en-US" sz="2000" dirty="0" smtClean="0">
                <a:latin typeface="+mj-lt"/>
                <a:ea typeface="+mj-ea"/>
                <a:cs typeface="+mj-cs"/>
              </a:rPr>
              <a:t> Pennsylvania State University, School of Forest Resources, University Park, Pa</a:t>
            </a:r>
          </a:p>
          <a:p>
            <a:pPr algn="ctr">
              <a:spcBef>
                <a:spcPct val="0"/>
              </a:spcBef>
              <a:defRPr/>
            </a:pPr>
            <a:r>
              <a:rPr lang="en-US" sz="2000" baseline="30000" dirty="0" smtClean="0">
                <a:latin typeface="+mj-lt"/>
                <a:ea typeface="+mj-ea"/>
                <a:cs typeface="+mj-cs"/>
              </a:rPr>
              <a:t>3</a:t>
            </a:r>
            <a:r>
              <a:rPr lang="en-US" sz="2000" dirty="0" smtClean="0">
                <a:latin typeface="+mj-lt"/>
                <a:ea typeface="+mj-ea"/>
                <a:cs typeface="+mj-cs"/>
              </a:rPr>
              <a:t> Pennsylvania State University, Earth and Environmental Systems Institute, University Park, Pa</a:t>
            </a:r>
          </a:p>
          <a:p>
            <a:pPr algn="ctr">
              <a:spcBef>
                <a:spcPct val="0"/>
              </a:spcBef>
              <a:defRPr/>
            </a:pPr>
            <a:r>
              <a:rPr lang="en-US" sz="2000" baseline="30000" dirty="0" smtClean="0">
                <a:latin typeface="+mj-lt"/>
                <a:ea typeface="+mj-ea"/>
                <a:cs typeface="+mj-cs"/>
              </a:rPr>
              <a:t>4</a:t>
            </a:r>
            <a:r>
              <a:rPr lang="en-US" sz="2000" dirty="0" smtClean="0">
                <a:latin typeface="+mj-lt"/>
                <a:ea typeface="+mj-ea"/>
                <a:cs typeface="+mj-cs"/>
              </a:rPr>
              <a:t> Pennsylvania State University, Department of Soil Science, University Park, Pa</a:t>
            </a:r>
            <a:endParaRPr lang="en-US" sz="2000" baseline="30000" dirty="0" smtClean="0">
              <a:latin typeface="+mj-lt"/>
              <a:ea typeface="+mj-ea"/>
              <a:cs typeface="+mj-cs"/>
            </a:endParaRPr>
          </a:p>
        </p:txBody>
      </p:sp>
      <p:sp>
        <p:nvSpPr>
          <p:cNvPr id="10" name="TextBox 9"/>
          <p:cNvSpPr txBox="1"/>
          <p:nvPr/>
        </p:nvSpPr>
        <p:spPr>
          <a:xfrm>
            <a:off x="574323" y="6315611"/>
            <a:ext cx="16098611" cy="2311232"/>
          </a:xfrm>
          <a:prstGeom prst="rect">
            <a:avLst/>
          </a:prstGeom>
          <a:noFill/>
        </p:spPr>
        <p:txBody>
          <a:bodyPr wrap="square" lIns="94320" tIns="47160" rIns="94320" bIns="47160" rtlCol="0">
            <a:spAutoFit/>
          </a:bodyPr>
          <a:lstStyle/>
          <a:p>
            <a:r>
              <a:rPr lang="en-US" sz="2400" dirty="0" smtClean="0"/>
              <a:t>The </a:t>
            </a:r>
            <a:r>
              <a:rPr lang="en-US" sz="2400" dirty="0" smtClean="0"/>
              <a:t>δ</a:t>
            </a:r>
            <a:r>
              <a:rPr lang="en-US" sz="2400" baseline="30000" dirty="0" smtClean="0"/>
              <a:t>2</a:t>
            </a:r>
            <a:r>
              <a:rPr lang="en-US" sz="2400" dirty="0" smtClean="0"/>
              <a:t>H and δ</a:t>
            </a:r>
            <a:r>
              <a:rPr lang="en-US" sz="2400" baseline="30000" dirty="0" smtClean="0"/>
              <a:t>18</a:t>
            </a:r>
            <a:r>
              <a:rPr lang="en-US" sz="2400" dirty="0" smtClean="0"/>
              <a:t>O sampling network at the Shale Hills CZO allows for the isotopic sampling of precipitation input through stream flow output.  This comprehensive sampling allows for the determination of water flow paths (mobile/immobile flow) and the age/residence time of the system.  The goal of the current research is to use the δ</a:t>
            </a:r>
            <a:r>
              <a:rPr lang="en-US" sz="2400" baseline="30000" dirty="0" smtClean="0"/>
              <a:t>2</a:t>
            </a:r>
            <a:r>
              <a:rPr lang="en-US" sz="2400" dirty="0" smtClean="0"/>
              <a:t>H and δ</a:t>
            </a:r>
            <a:r>
              <a:rPr lang="en-US" sz="2400" baseline="30000" dirty="0" smtClean="0"/>
              <a:t>18</a:t>
            </a:r>
            <a:r>
              <a:rPr lang="en-US" sz="2400" dirty="0" smtClean="0"/>
              <a:t>O  signature to resolve how water moves through the catchment, and determine the signature of mobile and immobile flow in the catchment.  Mobile and immobile flow is important in tracer studies, and in particular for age modeling.  The ultimate goal of this research is to use the δ</a:t>
            </a:r>
            <a:r>
              <a:rPr lang="en-US" sz="2400" baseline="30000" dirty="0" smtClean="0"/>
              <a:t>2</a:t>
            </a:r>
            <a:r>
              <a:rPr lang="en-US" sz="2400" dirty="0" smtClean="0"/>
              <a:t>H and δ</a:t>
            </a:r>
            <a:r>
              <a:rPr lang="en-US" sz="2400" baseline="30000" dirty="0" smtClean="0"/>
              <a:t>18</a:t>
            </a:r>
            <a:r>
              <a:rPr lang="en-US" sz="2400" dirty="0" smtClean="0"/>
              <a:t>O signatures in a lumped age </a:t>
            </a:r>
            <a:r>
              <a:rPr lang="en-US" sz="2400" dirty="0" smtClean="0"/>
              <a:t>model based on the work of Duffy (2010).</a:t>
            </a:r>
            <a:endParaRPr lang="en-US" sz="2400" dirty="0"/>
          </a:p>
        </p:txBody>
      </p:sp>
      <p:pic>
        <p:nvPicPr>
          <p:cNvPr id="38" name="Picture 37" descr="Freq_Hist.png"/>
          <p:cNvPicPr>
            <a:picLocks noChangeAspect="1"/>
          </p:cNvPicPr>
          <p:nvPr/>
        </p:nvPicPr>
        <p:blipFill>
          <a:blip r:embed="rId2"/>
          <a:stretch>
            <a:fillRect/>
          </a:stretch>
        </p:blipFill>
        <p:spPr>
          <a:xfrm>
            <a:off x="21061840" y="25670906"/>
            <a:ext cx="9067799" cy="5443187"/>
          </a:xfrm>
          <a:prstGeom prst="rect">
            <a:avLst/>
          </a:prstGeom>
        </p:spPr>
      </p:pic>
      <p:graphicFrame>
        <p:nvGraphicFramePr>
          <p:cNvPr id="41" name="Table 40"/>
          <p:cNvGraphicFramePr>
            <a:graphicFrameLocks noGrp="1"/>
          </p:cNvGraphicFramePr>
          <p:nvPr/>
        </p:nvGraphicFramePr>
        <p:xfrm>
          <a:off x="20159171" y="20231100"/>
          <a:ext cx="10713144" cy="4987315"/>
        </p:xfrm>
        <a:graphic>
          <a:graphicData uri="http://schemas.openxmlformats.org/drawingml/2006/table">
            <a:tbl>
              <a:tblPr firstRow="1" bandRow="1">
                <a:tableStyleId>{5C22544A-7EE6-4342-B048-85BDC9FD1C3A}</a:tableStyleId>
              </a:tblPr>
              <a:tblGrid>
                <a:gridCol w="2980229"/>
                <a:gridCol w="1244600"/>
                <a:gridCol w="1371600"/>
                <a:gridCol w="1422400"/>
                <a:gridCol w="1397000"/>
                <a:gridCol w="2297315"/>
              </a:tblGrid>
              <a:tr h="1028979">
                <a:tc>
                  <a:txBody>
                    <a:bodyPr/>
                    <a:lstStyle/>
                    <a:p>
                      <a:pPr algn="ctr"/>
                      <a:r>
                        <a:rPr lang="en-US" sz="2500" dirty="0" smtClean="0">
                          <a:solidFill>
                            <a:srgbClr val="000000"/>
                          </a:solidFill>
                        </a:rPr>
                        <a:t>Store</a:t>
                      </a:r>
                      <a:endParaRPr lang="en-US" sz="2500" dirty="0">
                        <a:solidFill>
                          <a:srgbClr val="000000"/>
                        </a:solidFill>
                      </a:endParaRPr>
                    </a:p>
                  </a:txBody>
                  <a:tcPr marL="94827" marR="94827" marT="46835" marB="46835">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solidFill>
                  </a:tcPr>
                </a:tc>
                <a:tc>
                  <a:txBody>
                    <a:bodyPr/>
                    <a:lstStyle/>
                    <a:p>
                      <a:r>
                        <a:rPr lang="en-US" sz="2500" dirty="0" smtClean="0">
                          <a:solidFill>
                            <a:srgbClr val="000000"/>
                          </a:solidFill>
                        </a:rPr>
                        <a:t>δ</a:t>
                      </a:r>
                      <a:r>
                        <a:rPr lang="en-US" sz="2500" baseline="30000" dirty="0" smtClean="0">
                          <a:solidFill>
                            <a:srgbClr val="000000"/>
                          </a:solidFill>
                        </a:rPr>
                        <a:t>2</a:t>
                      </a:r>
                      <a:r>
                        <a:rPr lang="en-US" sz="2500" baseline="0" dirty="0" smtClean="0">
                          <a:solidFill>
                            <a:srgbClr val="000000"/>
                          </a:solidFill>
                        </a:rPr>
                        <a:t>H </a:t>
                      </a:r>
                      <a:r>
                        <a:rPr lang="en-US" sz="2500" baseline="0" dirty="0" err="1" smtClean="0">
                          <a:solidFill>
                            <a:srgbClr val="000000"/>
                          </a:solidFill>
                        </a:rPr>
                        <a:t>Avg</a:t>
                      </a:r>
                      <a:endParaRPr lang="en-US" sz="2500" dirty="0">
                        <a:solidFill>
                          <a:srgbClr val="000000"/>
                        </a:solidFill>
                      </a:endParaRPr>
                    </a:p>
                  </a:txBody>
                  <a:tcPr marL="94827" marR="94827" marT="46835" marB="46835">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solidFill>
                  </a:tcPr>
                </a:tc>
                <a:tc>
                  <a:txBody>
                    <a:bodyPr/>
                    <a:lstStyle/>
                    <a:p>
                      <a:r>
                        <a:rPr lang="en-US" sz="2500" dirty="0" smtClean="0">
                          <a:solidFill>
                            <a:srgbClr val="000000"/>
                          </a:solidFill>
                        </a:rPr>
                        <a:t>δ</a:t>
                      </a:r>
                      <a:r>
                        <a:rPr lang="en-US" sz="2500" baseline="30000" dirty="0" smtClean="0">
                          <a:solidFill>
                            <a:srgbClr val="000000"/>
                          </a:solidFill>
                        </a:rPr>
                        <a:t>18</a:t>
                      </a:r>
                      <a:r>
                        <a:rPr lang="en-US" sz="2500" baseline="0" dirty="0" smtClean="0">
                          <a:solidFill>
                            <a:srgbClr val="000000"/>
                          </a:solidFill>
                        </a:rPr>
                        <a:t>O </a:t>
                      </a:r>
                      <a:r>
                        <a:rPr lang="en-US" sz="2500" baseline="0" dirty="0" err="1" smtClean="0">
                          <a:solidFill>
                            <a:srgbClr val="000000"/>
                          </a:solidFill>
                        </a:rPr>
                        <a:t>Avg</a:t>
                      </a:r>
                      <a:endParaRPr lang="en-US" sz="2500" dirty="0">
                        <a:solidFill>
                          <a:srgbClr val="000000"/>
                        </a:solidFill>
                      </a:endParaRPr>
                    </a:p>
                  </a:txBody>
                  <a:tcPr marL="94827" marR="94827" marT="46835" marB="46835">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solidFill>
                  </a:tcPr>
                </a:tc>
                <a:tc>
                  <a:txBody>
                    <a:bodyPr/>
                    <a:lstStyle/>
                    <a:p>
                      <a:r>
                        <a:rPr lang="en-US" sz="2500" dirty="0" err="1" smtClean="0">
                          <a:solidFill>
                            <a:srgbClr val="000000"/>
                          </a:solidFill>
                        </a:rPr>
                        <a:t>σ</a:t>
                      </a:r>
                      <a:r>
                        <a:rPr lang="en-US" sz="2500" dirty="0" smtClean="0">
                          <a:solidFill>
                            <a:srgbClr val="000000"/>
                          </a:solidFill>
                        </a:rPr>
                        <a:t>  δ</a:t>
                      </a:r>
                      <a:r>
                        <a:rPr lang="en-US" sz="2500" baseline="30000" dirty="0" smtClean="0">
                          <a:solidFill>
                            <a:srgbClr val="000000"/>
                          </a:solidFill>
                        </a:rPr>
                        <a:t>2</a:t>
                      </a:r>
                      <a:r>
                        <a:rPr lang="en-US" sz="2500" baseline="0" dirty="0" smtClean="0">
                          <a:solidFill>
                            <a:srgbClr val="000000"/>
                          </a:solidFill>
                        </a:rPr>
                        <a:t>H</a:t>
                      </a:r>
                      <a:endParaRPr lang="en-US" sz="2500" dirty="0">
                        <a:solidFill>
                          <a:srgbClr val="000000"/>
                        </a:solidFill>
                      </a:endParaRPr>
                    </a:p>
                  </a:txBody>
                  <a:tcPr marL="94827" marR="94827" marT="46835" marB="46835">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solidFill>
                  </a:tcPr>
                </a:tc>
                <a:tc>
                  <a:txBody>
                    <a:bodyPr/>
                    <a:lstStyle/>
                    <a:p>
                      <a:r>
                        <a:rPr lang="en-US" sz="2500" dirty="0" err="1" smtClean="0">
                          <a:solidFill>
                            <a:srgbClr val="000000"/>
                          </a:solidFill>
                        </a:rPr>
                        <a:t>σ</a:t>
                      </a:r>
                      <a:r>
                        <a:rPr lang="en-US" sz="2500" dirty="0" smtClean="0">
                          <a:solidFill>
                            <a:srgbClr val="000000"/>
                          </a:solidFill>
                        </a:rPr>
                        <a:t>  δ</a:t>
                      </a:r>
                      <a:r>
                        <a:rPr lang="en-US" sz="2500" baseline="30000" dirty="0" smtClean="0">
                          <a:solidFill>
                            <a:srgbClr val="000000"/>
                          </a:solidFill>
                        </a:rPr>
                        <a:t>18</a:t>
                      </a:r>
                      <a:r>
                        <a:rPr lang="en-US" sz="2500" baseline="0" dirty="0" smtClean="0">
                          <a:solidFill>
                            <a:srgbClr val="000000"/>
                          </a:solidFill>
                        </a:rPr>
                        <a:t>O</a:t>
                      </a:r>
                      <a:endParaRPr lang="en-US" sz="2500" dirty="0">
                        <a:solidFill>
                          <a:srgbClr val="000000"/>
                        </a:solidFill>
                      </a:endParaRPr>
                    </a:p>
                  </a:txBody>
                  <a:tcPr marL="94827" marR="94827" marT="46835" marB="46835">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solidFill>
                  </a:tcPr>
                </a:tc>
                <a:tc>
                  <a:txBody>
                    <a:bodyPr/>
                    <a:lstStyle/>
                    <a:p>
                      <a:r>
                        <a:rPr lang="en-US" sz="2500" dirty="0" smtClean="0">
                          <a:solidFill>
                            <a:srgbClr val="000000"/>
                          </a:solidFill>
                        </a:rPr>
                        <a:t>Slope of Regression Line</a:t>
                      </a:r>
                      <a:endParaRPr lang="en-US" sz="2500" dirty="0">
                        <a:solidFill>
                          <a:srgbClr val="000000"/>
                        </a:solidFill>
                      </a:endParaRPr>
                    </a:p>
                  </a:txBody>
                  <a:tcPr marL="94827" marR="94827" marT="46835" marB="46835">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bg1"/>
                    </a:solidFill>
                  </a:tcPr>
                </a:tc>
              </a:tr>
              <a:tr h="922030">
                <a:tc>
                  <a:txBody>
                    <a:bodyPr/>
                    <a:lstStyle/>
                    <a:p>
                      <a:r>
                        <a:rPr lang="en-US" sz="2500" dirty="0" smtClean="0">
                          <a:solidFill>
                            <a:schemeClr val="bg1"/>
                          </a:solidFill>
                        </a:rPr>
                        <a:t>Precipitation</a:t>
                      </a:r>
                      <a:endParaRPr lang="en-US" sz="2500" dirty="0">
                        <a:solidFill>
                          <a:schemeClr val="bg1"/>
                        </a:solidFill>
                      </a:endParaRPr>
                    </a:p>
                  </a:txBody>
                  <a:tcPr marL="94827" marR="94827" marT="46835" marB="46835">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60066"/>
                    </a:solidFill>
                  </a:tcPr>
                </a:tc>
                <a:tc>
                  <a:txBody>
                    <a:bodyPr/>
                    <a:lstStyle/>
                    <a:p>
                      <a:r>
                        <a:rPr lang="en-US" sz="2500" dirty="0" smtClean="0">
                          <a:solidFill>
                            <a:schemeClr val="bg1"/>
                          </a:solidFill>
                        </a:rPr>
                        <a:t>-52.54</a:t>
                      </a:r>
                      <a:endParaRPr lang="en-US" sz="2500" dirty="0">
                        <a:solidFill>
                          <a:schemeClr val="bg1"/>
                        </a:solidFill>
                      </a:endParaRPr>
                    </a:p>
                  </a:txBody>
                  <a:tcPr marL="94827" marR="94827" marT="46835" marB="4683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60066"/>
                    </a:solidFill>
                  </a:tcPr>
                </a:tc>
                <a:tc>
                  <a:txBody>
                    <a:bodyPr/>
                    <a:lstStyle/>
                    <a:p>
                      <a:r>
                        <a:rPr lang="en-US" sz="2500" dirty="0" smtClean="0">
                          <a:solidFill>
                            <a:schemeClr val="bg1"/>
                          </a:solidFill>
                        </a:rPr>
                        <a:t>-7.97</a:t>
                      </a:r>
                      <a:endParaRPr lang="en-US" sz="2500" dirty="0">
                        <a:solidFill>
                          <a:schemeClr val="bg1"/>
                        </a:solidFill>
                      </a:endParaRPr>
                    </a:p>
                  </a:txBody>
                  <a:tcPr marL="94827" marR="94827" marT="46835" marB="4683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60066"/>
                    </a:solidFill>
                  </a:tcPr>
                </a:tc>
                <a:tc>
                  <a:txBody>
                    <a:bodyPr/>
                    <a:lstStyle/>
                    <a:p>
                      <a:r>
                        <a:rPr lang="en-US" sz="2500" dirty="0" smtClean="0">
                          <a:solidFill>
                            <a:schemeClr val="bg1"/>
                          </a:solidFill>
                        </a:rPr>
                        <a:t>46.48</a:t>
                      </a:r>
                      <a:endParaRPr lang="en-US" sz="2500" dirty="0">
                        <a:solidFill>
                          <a:schemeClr val="bg1"/>
                        </a:solidFill>
                      </a:endParaRPr>
                    </a:p>
                  </a:txBody>
                  <a:tcPr marL="94827" marR="94827" marT="46835" marB="4683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60066"/>
                    </a:solidFill>
                  </a:tcPr>
                </a:tc>
                <a:tc>
                  <a:txBody>
                    <a:bodyPr/>
                    <a:lstStyle/>
                    <a:p>
                      <a:r>
                        <a:rPr lang="en-US" sz="2500" dirty="0" smtClean="0">
                          <a:solidFill>
                            <a:schemeClr val="bg1"/>
                          </a:solidFill>
                        </a:rPr>
                        <a:t>5.60</a:t>
                      </a:r>
                      <a:endParaRPr lang="en-US" sz="2500" dirty="0">
                        <a:solidFill>
                          <a:schemeClr val="bg1"/>
                        </a:solidFill>
                      </a:endParaRPr>
                    </a:p>
                  </a:txBody>
                  <a:tcPr marL="94827" marR="94827" marT="46835" marB="4683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60066"/>
                    </a:solidFill>
                  </a:tcPr>
                </a:tc>
                <a:tc>
                  <a:txBody>
                    <a:bodyPr/>
                    <a:lstStyle/>
                    <a:p>
                      <a:r>
                        <a:rPr lang="en-US" sz="2500" dirty="0" smtClean="0">
                          <a:solidFill>
                            <a:schemeClr val="bg1"/>
                          </a:solidFill>
                        </a:rPr>
                        <a:t>8.61</a:t>
                      </a:r>
                      <a:endParaRPr lang="en-US" sz="2500" dirty="0">
                        <a:solidFill>
                          <a:schemeClr val="bg1"/>
                        </a:solidFill>
                      </a:endParaRPr>
                    </a:p>
                  </a:txBody>
                  <a:tcPr marL="94827" marR="94827" marT="46835" marB="46835">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60066"/>
                    </a:solidFill>
                  </a:tcPr>
                </a:tc>
              </a:tr>
              <a:tr h="737536">
                <a:tc>
                  <a:txBody>
                    <a:bodyPr/>
                    <a:lstStyle/>
                    <a:p>
                      <a:r>
                        <a:rPr lang="en-US" sz="2500" dirty="0" smtClean="0">
                          <a:solidFill>
                            <a:schemeClr val="bg1"/>
                          </a:solidFill>
                        </a:rPr>
                        <a:t>Soil Water Shallow</a:t>
                      </a:r>
                      <a:endParaRPr lang="en-US" sz="2500" dirty="0">
                        <a:solidFill>
                          <a:schemeClr val="bg1"/>
                        </a:solidFill>
                      </a:endParaRPr>
                    </a:p>
                  </a:txBody>
                  <a:tcPr marL="94827" marR="94827" marT="46835" marB="46835">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4000"/>
                    </a:solidFill>
                  </a:tcPr>
                </a:tc>
                <a:tc>
                  <a:txBody>
                    <a:bodyPr/>
                    <a:lstStyle/>
                    <a:p>
                      <a:r>
                        <a:rPr lang="en-US" sz="2500" dirty="0" smtClean="0">
                          <a:solidFill>
                            <a:schemeClr val="bg1"/>
                          </a:solidFill>
                        </a:rPr>
                        <a:t>-50.25</a:t>
                      </a:r>
                      <a:endParaRPr lang="en-US" sz="2500" dirty="0">
                        <a:solidFill>
                          <a:schemeClr val="bg1"/>
                        </a:solidFill>
                      </a:endParaRPr>
                    </a:p>
                  </a:txBody>
                  <a:tcPr marL="94827" marR="94827" marT="46835" marB="4683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4000"/>
                    </a:solidFill>
                  </a:tcPr>
                </a:tc>
                <a:tc>
                  <a:txBody>
                    <a:bodyPr/>
                    <a:lstStyle/>
                    <a:p>
                      <a:r>
                        <a:rPr lang="en-US" sz="2500" dirty="0" smtClean="0">
                          <a:solidFill>
                            <a:schemeClr val="bg1"/>
                          </a:solidFill>
                        </a:rPr>
                        <a:t>-7.67</a:t>
                      </a:r>
                      <a:endParaRPr lang="en-US" sz="2500" dirty="0">
                        <a:solidFill>
                          <a:schemeClr val="bg1"/>
                        </a:solidFill>
                      </a:endParaRPr>
                    </a:p>
                  </a:txBody>
                  <a:tcPr marL="94827" marR="94827" marT="46835" marB="4683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4000"/>
                    </a:solidFill>
                  </a:tcPr>
                </a:tc>
                <a:tc>
                  <a:txBody>
                    <a:bodyPr/>
                    <a:lstStyle/>
                    <a:p>
                      <a:r>
                        <a:rPr lang="en-US" sz="2500" dirty="0" smtClean="0">
                          <a:solidFill>
                            <a:schemeClr val="bg1"/>
                          </a:solidFill>
                        </a:rPr>
                        <a:t>14.55</a:t>
                      </a:r>
                      <a:endParaRPr lang="en-US" sz="2500" dirty="0">
                        <a:solidFill>
                          <a:schemeClr val="bg1"/>
                        </a:solidFill>
                      </a:endParaRPr>
                    </a:p>
                  </a:txBody>
                  <a:tcPr marL="94827" marR="94827" marT="46835" marB="4683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4000"/>
                    </a:solidFill>
                  </a:tcPr>
                </a:tc>
                <a:tc>
                  <a:txBody>
                    <a:bodyPr/>
                    <a:lstStyle/>
                    <a:p>
                      <a:r>
                        <a:rPr lang="en-US" sz="2500" dirty="0" smtClean="0">
                          <a:solidFill>
                            <a:schemeClr val="bg1"/>
                          </a:solidFill>
                        </a:rPr>
                        <a:t>2.02</a:t>
                      </a:r>
                      <a:endParaRPr lang="en-US" sz="2500" dirty="0">
                        <a:solidFill>
                          <a:schemeClr val="bg1"/>
                        </a:solidFill>
                      </a:endParaRPr>
                    </a:p>
                  </a:txBody>
                  <a:tcPr marL="94827" marR="94827" marT="46835" marB="4683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4000"/>
                    </a:solidFill>
                  </a:tcPr>
                </a:tc>
                <a:tc>
                  <a:txBody>
                    <a:bodyPr/>
                    <a:lstStyle/>
                    <a:p>
                      <a:r>
                        <a:rPr lang="en-US" sz="2500" dirty="0" smtClean="0">
                          <a:solidFill>
                            <a:schemeClr val="bg1"/>
                          </a:solidFill>
                        </a:rPr>
                        <a:t>6.88</a:t>
                      </a:r>
                      <a:endParaRPr lang="en-US" sz="2500" dirty="0">
                        <a:solidFill>
                          <a:schemeClr val="bg1"/>
                        </a:solidFill>
                      </a:endParaRPr>
                    </a:p>
                  </a:txBody>
                  <a:tcPr marL="94827" marR="94827" marT="46835" marB="46835">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4000"/>
                    </a:solidFill>
                  </a:tcPr>
                </a:tc>
              </a:tr>
              <a:tr h="688370">
                <a:tc>
                  <a:txBody>
                    <a:bodyPr/>
                    <a:lstStyle/>
                    <a:p>
                      <a:r>
                        <a:rPr lang="en-US" sz="2500" dirty="0" smtClean="0">
                          <a:solidFill>
                            <a:schemeClr val="bg1"/>
                          </a:solidFill>
                        </a:rPr>
                        <a:t>Soil Water Deep</a:t>
                      </a:r>
                      <a:endParaRPr lang="en-US" sz="2500" dirty="0">
                        <a:solidFill>
                          <a:schemeClr val="bg1"/>
                        </a:solidFill>
                      </a:endParaRPr>
                    </a:p>
                  </a:txBody>
                  <a:tcPr marL="94827" marR="94827" marT="46835" marB="46835">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96633"/>
                    </a:solidFill>
                  </a:tcPr>
                </a:tc>
                <a:tc>
                  <a:txBody>
                    <a:bodyPr/>
                    <a:lstStyle/>
                    <a:p>
                      <a:r>
                        <a:rPr lang="en-US" sz="2500" dirty="0" smtClean="0">
                          <a:solidFill>
                            <a:schemeClr val="bg1"/>
                          </a:solidFill>
                        </a:rPr>
                        <a:t>-56.53</a:t>
                      </a:r>
                      <a:endParaRPr lang="en-US" sz="2500" dirty="0">
                        <a:solidFill>
                          <a:schemeClr val="bg1"/>
                        </a:solidFill>
                      </a:endParaRPr>
                    </a:p>
                  </a:txBody>
                  <a:tcPr marL="94827" marR="94827" marT="46835" marB="4683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96633"/>
                    </a:solidFill>
                  </a:tcPr>
                </a:tc>
                <a:tc>
                  <a:txBody>
                    <a:bodyPr/>
                    <a:lstStyle/>
                    <a:p>
                      <a:r>
                        <a:rPr lang="en-US" sz="2500" dirty="0" smtClean="0">
                          <a:solidFill>
                            <a:schemeClr val="bg1"/>
                          </a:solidFill>
                        </a:rPr>
                        <a:t>-8.71</a:t>
                      </a:r>
                      <a:endParaRPr lang="en-US" sz="2500" dirty="0">
                        <a:solidFill>
                          <a:schemeClr val="bg1"/>
                        </a:solidFill>
                      </a:endParaRPr>
                    </a:p>
                  </a:txBody>
                  <a:tcPr marL="94827" marR="94827" marT="46835" marB="4683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96633"/>
                    </a:solidFill>
                  </a:tcPr>
                </a:tc>
                <a:tc>
                  <a:txBody>
                    <a:bodyPr/>
                    <a:lstStyle/>
                    <a:p>
                      <a:r>
                        <a:rPr lang="en-US" sz="2500" dirty="0" smtClean="0">
                          <a:solidFill>
                            <a:schemeClr val="bg1"/>
                          </a:solidFill>
                        </a:rPr>
                        <a:t>9.18</a:t>
                      </a:r>
                      <a:endParaRPr lang="en-US" sz="2500" dirty="0">
                        <a:solidFill>
                          <a:schemeClr val="bg1"/>
                        </a:solidFill>
                      </a:endParaRPr>
                    </a:p>
                  </a:txBody>
                  <a:tcPr marL="94827" marR="94827" marT="46835" marB="4683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96633"/>
                    </a:solidFill>
                  </a:tcPr>
                </a:tc>
                <a:tc>
                  <a:txBody>
                    <a:bodyPr/>
                    <a:lstStyle/>
                    <a:p>
                      <a:r>
                        <a:rPr lang="en-US" sz="2500" dirty="0" smtClean="0">
                          <a:solidFill>
                            <a:schemeClr val="bg1"/>
                          </a:solidFill>
                        </a:rPr>
                        <a:t>1.25</a:t>
                      </a:r>
                      <a:endParaRPr lang="en-US" sz="2500" dirty="0">
                        <a:solidFill>
                          <a:schemeClr val="bg1"/>
                        </a:solidFill>
                      </a:endParaRPr>
                    </a:p>
                  </a:txBody>
                  <a:tcPr marL="94827" marR="94827" marT="46835" marB="4683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96633"/>
                    </a:solidFill>
                  </a:tcPr>
                </a:tc>
                <a:tc>
                  <a:txBody>
                    <a:bodyPr/>
                    <a:lstStyle/>
                    <a:p>
                      <a:r>
                        <a:rPr lang="en-US" sz="2500" dirty="0" smtClean="0">
                          <a:solidFill>
                            <a:schemeClr val="bg1"/>
                          </a:solidFill>
                        </a:rPr>
                        <a:t>6.99</a:t>
                      </a:r>
                      <a:endParaRPr lang="en-US" sz="2500" dirty="0">
                        <a:solidFill>
                          <a:schemeClr val="bg1"/>
                        </a:solidFill>
                      </a:endParaRPr>
                    </a:p>
                  </a:txBody>
                  <a:tcPr marL="94827" marR="94827" marT="46835" marB="46835">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96633"/>
                    </a:solidFill>
                  </a:tcPr>
                </a:tc>
              </a:tr>
              <a:tr h="688370">
                <a:tc>
                  <a:txBody>
                    <a:bodyPr/>
                    <a:lstStyle/>
                    <a:p>
                      <a:r>
                        <a:rPr lang="en-US" sz="2500" dirty="0" smtClean="0">
                          <a:solidFill>
                            <a:schemeClr val="bg1"/>
                          </a:solidFill>
                        </a:rPr>
                        <a:t>Shallow Groundwater</a:t>
                      </a:r>
                      <a:endParaRPr lang="en-US" sz="2500" dirty="0">
                        <a:solidFill>
                          <a:schemeClr val="bg1"/>
                        </a:solidFill>
                      </a:endParaRPr>
                    </a:p>
                  </a:txBody>
                  <a:tcPr marL="94827" marR="94827" marT="46835" marB="46835">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c>
                  <a:txBody>
                    <a:bodyPr/>
                    <a:lstStyle/>
                    <a:p>
                      <a:r>
                        <a:rPr lang="en-US" sz="2500" dirty="0" smtClean="0">
                          <a:solidFill>
                            <a:schemeClr val="bg1"/>
                          </a:solidFill>
                        </a:rPr>
                        <a:t>-54.88</a:t>
                      </a:r>
                      <a:endParaRPr lang="en-US" sz="2500" dirty="0">
                        <a:solidFill>
                          <a:schemeClr val="bg1"/>
                        </a:solidFill>
                      </a:endParaRPr>
                    </a:p>
                  </a:txBody>
                  <a:tcPr marL="94827" marR="94827" marT="46835" marB="4683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c>
                  <a:txBody>
                    <a:bodyPr/>
                    <a:lstStyle/>
                    <a:p>
                      <a:r>
                        <a:rPr lang="en-US" sz="2500" dirty="0" smtClean="0">
                          <a:solidFill>
                            <a:schemeClr val="bg1"/>
                          </a:solidFill>
                        </a:rPr>
                        <a:t>-8.57</a:t>
                      </a:r>
                      <a:endParaRPr lang="en-US" sz="2500" dirty="0">
                        <a:solidFill>
                          <a:schemeClr val="bg1"/>
                        </a:solidFill>
                      </a:endParaRPr>
                    </a:p>
                  </a:txBody>
                  <a:tcPr marL="94827" marR="94827" marT="46835" marB="4683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c>
                  <a:txBody>
                    <a:bodyPr/>
                    <a:lstStyle/>
                    <a:p>
                      <a:r>
                        <a:rPr lang="en-US" sz="2500" dirty="0" smtClean="0">
                          <a:solidFill>
                            <a:schemeClr val="bg1"/>
                          </a:solidFill>
                        </a:rPr>
                        <a:t>1.90</a:t>
                      </a:r>
                      <a:endParaRPr lang="en-US" sz="2500" dirty="0">
                        <a:solidFill>
                          <a:schemeClr val="bg1"/>
                        </a:solidFill>
                      </a:endParaRPr>
                    </a:p>
                  </a:txBody>
                  <a:tcPr marL="94827" marR="94827" marT="46835" marB="4683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c>
                  <a:txBody>
                    <a:bodyPr/>
                    <a:lstStyle/>
                    <a:p>
                      <a:r>
                        <a:rPr lang="en-US" sz="2500" dirty="0" smtClean="0">
                          <a:solidFill>
                            <a:schemeClr val="bg1"/>
                          </a:solidFill>
                        </a:rPr>
                        <a:t>0.54</a:t>
                      </a:r>
                      <a:endParaRPr lang="en-US" sz="2500" dirty="0">
                        <a:solidFill>
                          <a:schemeClr val="bg1"/>
                        </a:solidFill>
                      </a:endParaRPr>
                    </a:p>
                  </a:txBody>
                  <a:tcPr marL="94827" marR="94827" marT="46835" marB="4683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c>
                  <a:txBody>
                    <a:bodyPr/>
                    <a:lstStyle/>
                    <a:p>
                      <a:r>
                        <a:rPr lang="en-US" sz="2500" dirty="0" smtClean="0">
                          <a:solidFill>
                            <a:schemeClr val="bg1"/>
                          </a:solidFill>
                        </a:rPr>
                        <a:t>2.69</a:t>
                      </a:r>
                      <a:endParaRPr lang="en-US" sz="2500" dirty="0">
                        <a:solidFill>
                          <a:schemeClr val="bg1"/>
                        </a:solidFill>
                      </a:endParaRPr>
                    </a:p>
                  </a:txBody>
                  <a:tcPr marL="94827" marR="94827" marT="46835" marB="46835">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r>
              <a:tr h="922030">
                <a:tc>
                  <a:txBody>
                    <a:bodyPr/>
                    <a:lstStyle/>
                    <a:p>
                      <a:r>
                        <a:rPr lang="en-US" sz="2500" dirty="0" smtClean="0">
                          <a:solidFill>
                            <a:schemeClr val="bg1"/>
                          </a:solidFill>
                        </a:rPr>
                        <a:t>Stream Water</a:t>
                      </a:r>
                      <a:endParaRPr lang="en-US" sz="2500" dirty="0">
                        <a:solidFill>
                          <a:schemeClr val="bg1"/>
                        </a:solidFill>
                      </a:endParaRPr>
                    </a:p>
                  </a:txBody>
                  <a:tcPr marL="94827" marR="94827" marT="46835" marB="46835">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008000"/>
                    </a:solidFill>
                  </a:tcPr>
                </a:tc>
                <a:tc>
                  <a:txBody>
                    <a:bodyPr/>
                    <a:lstStyle/>
                    <a:p>
                      <a:r>
                        <a:rPr lang="en-US" sz="2500" dirty="0" smtClean="0">
                          <a:solidFill>
                            <a:schemeClr val="bg1"/>
                          </a:solidFill>
                        </a:rPr>
                        <a:t>-54.78</a:t>
                      </a:r>
                      <a:endParaRPr lang="en-US" sz="2500" dirty="0">
                        <a:solidFill>
                          <a:schemeClr val="bg1"/>
                        </a:solidFill>
                      </a:endParaRPr>
                    </a:p>
                  </a:txBody>
                  <a:tcPr marL="94827" marR="94827" marT="46835" marB="4683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008000"/>
                    </a:solidFill>
                  </a:tcPr>
                </a:tc>
                <a:tc>
                  <a:txBody>
                    <a:bodyPr/>
                    <a:lstStyle/>
                    <a:p>
                      <a:r>
                        <a:rPr lang="en-US" sz="2500" dirty="0" smtClean="0">
                          <a:solidFill>
                            <a:schemeClr val="bg1"/>
                          </a:solidFill>
                        </a:rPr>
                        <a:t>-8.60</a:t>
                      </a:r>
                      <a:endParaRPr lang="en-US" sz="2500" dirty="0">
                        <a:solidFill>
                          <a:schemeClr val="bg1"/>
                        </a:solidFill>
                      </a:endParaRPr>
                    </a:p>
                  </a:txBody>
                  <a:tcPr marL="94827" marR="94827" marT="46835" marB="4683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008000"/>
                    </a:solidFill>
                  </a:tcPr>
                </a:tc>
                <a:tc>
                  <a:txBody>
                    <a:bodyPr/>
                    <a:lstStyle/>
                    <a:p>
                      <a:r>
                        <a:rPr lang="en-US" sz="2500" dirty="0" smtClean="0">
                          <a:solidFill>
                            <a:schemeClr val="bg1"/>
                          </a:solidFill>
                        </a:rPr>
                        <a:t>4.34</a:t>
                      </a:r>
                      <a:endParaRPr lang="en-US" sz="2500" dirty="0">
                        <a:solidFill>
                          <a:schemeClr val="bg1"/>
                        </a:solidFill>
                      </a:endParaRPr>
                    </a:p>
                  </a:txBody>
                  <a:tcPr marL="94827" marR="94827" marT="46835" marB="4683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008000"/>
                    </a:solidFill>
                  </a:tcPr>
                </a:tc>
                <a:tc>
                  <a:txBody>
                    <a:bodyPr/>
                    <a:lstStyle/>
                    <a:p>
                      <a:r>
                        <a:rPr lang="en-US" sz="2500" dirty="0" smtClean="0">
                          <a:solidFill>
                            <a:schemeClr val="bg1"/>
                          </a:solidFill>
                        </a:rPr>
                        <a:t>0.75</a:t>
                      </a:r>
                      <a:endParaRPr lang="en-US" sz="2500" dirty="0">
                        <a:solidFill>
                          <a:schemeClr val="bg1"/>
                        </a:solidFill>
                      </a:endParaRPr>
                    </a:p>
                  </a:txBody>
                  <a:tcPr marL="94827" marR="94827" marT="46835" marB="46835">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008000"/>
                    </a:solidFill>
                  </a:tcPr>
                </a:tc>
                <a:tc>
                  <a:txBody>
                    <a:bodyPr/>
                    <a:lstStyle/>
                    <a:p>
                      <a:r>
                        <a:rPr lang="en-US" sz="2500" dirty="0" smtClean="0">
                          <a:solidFill>
                            <a:schemeClr val="bg1"/>
                          </a:solidFill>
                        </a:rPr>
                        <a:t>4.93</a:t>
                      </a:r>
                      <a:endParaRPr lang="en-US" sz="2500" dirty="0">
                        <a:solidFill>
                          <a:schemeClr val="bg1"/>
                        </a:solidFill>
                      </a:endParaRPr>
                    </a:p>
                  </a:txBody>
                  <a:tcPr marL="94827" marR="94827" marT="46835" marB="46835">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008000"/>
                    </a:solidFill>
                  </a:tcPr>
                </a:tc>
              </a:tr>
            </a:tbl>
          </a:graphicData>
        </a:graphic>
      </p:graphicFrame>
      <p:pic>
        <p:nvPicPr>
          <p:cNvPr id="37" name="Picture 36" descr="gw_conceptual.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183830" y="28735224"/>
            <a:ext cx="11079370" cy="5597753"/>
          </a:xfrm>
          <a:prstGeom prst="rect">
            <a:avLst/>
          </a:prstGeom>
        </p:spPr>
      </p:pic>
      <p:pic>
        <p:nvPicPr>
          <p:cNvPr id="46" name="Picture 45" descr="soil_conceptual.eps"/>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13498543" y="29022354"/>
            <a:ext cx="2612306" cy="6517704"/>
          </a:xfrm>
          <a:prstGeom prst="rect">
            <a:avLst/>
          </a:prstGeom>
        </p:spPr>
      </p:pic>
      <p:pic>
        <p:nvPicPr>
          <p:cNvPr id="7" name="Picture 6" descr="Stable Isotope Network.jpg"/>
          <p:cNvPicPr>
            <a:picLocks noChangeAspect="1"/>
          </p:cNvPicPr>
          <p:nvPr/>
        </p:nvPicPr>
        <p:blipFill>
          <a:blip r:embed="rId7"/>
          <a:stretch>
            <a:fillRect/>
          </a:stretch>
        </p:blipFill>
        <p:spPr>
          <a:xfrm>
            <a:off x="1487429" y="10236253"/>
            <a:ext cx="12469871" cy="8298001"/>
          </a:xfrm>
          <a:prstGeom prst="rect">
            <a:avLst/>
          </a:prstGeom>
        </p:spPr>
      </p:pic>
      <p:sp>
        <p:nvSpPr>
          <p:cNvPr id="52" name="TextBox 51"/>
          <p:cNvSpPr txBox="1"/>
          <p:nvPr/>
        </p:nvSpPr>
        <p:spPr>
          <a:xfrm>
            <a:off x="14407631" y="11844536"/>
            <a:ext cx="2265303" cy="926238"/>
          </a:xfrm>
          <a:prstGeom prst="rect">
            <a:avLst/>
          </a:prstGeom>
          <a:noFill/>
        </p:spPr>
        <p:txBody>
          <a:bodyPr wrap="square" lIns="94320" tIns="47160" rIns="94320" bIns="47160" rtlCol="0">
            <a:spAutoFit/>
          </a:bodyPr>
          <a:lstStyle/>
          <a:p>
            <a:r>
              <a:rPr lang="en-US" sz="1800" dirty="0" smtClean="0"/>
              <a:t>http://</a:t>
            </a:r>
            <a:r>
              <a:rPr lang="en-US" sz="1800" dirty="0" err="1" smtClean="0"/>
              <a:t>criticalzone.org/sites.html</a:t>
            </a:r>
            <a:endParaRPr lang="en-US" sz="1800" dirty="0"/>
          </a:p>
        </p:txBody>
      </p:sp>
      <p:pic>
        <p:nvPicPr>
          <p:cNvPr id="58" name="Picture 57" descr="MWL.bmp"/>
          <p:cNvPicPr>
            <a:picLocks noChangeAspect="1"/>
          </p:cNvPicPr>
          <p:nvPr/>
        </p:nvPicPr>
        <p:blipFill>
          <a:blip r:embed="rId8"/>
          <a:stretch>
            <a:fillRect/>
          </a:stretch>
        </p:blipFill>
        <p:spPr>
          <a:xfrm>
            <a:off x="20349671" y="11721323"/>
            <a:ext cx="10328204" cy="8167453"/>
          </a:xfrm>
          <a:prstGeom prst="rect">
            <a:avLst/>
          </a:prstGeom>
        </p:spPr>
      </p:pic>
      <p:sp>
        <p:nvSpPr>
          <p:cNvPr id="60" name="TextBox 59"/>
          <p:cNvSpPr txBox="1"/>
          <p:nvPr/>
        </p:nvSpPr>
        <p:spPr>
          <a:xfrm>
            <a:off x="17839931" y="6315611"/>
            <a:ext cx="15992869" cy="4154983"/>
          </a:xfrm>
          <a:prstGeom prst="rect">
            <a:avLst/>
          </a:prstGeom>
          <a:noFill/>
        </p:spPr>
        <p:txBody>
          <a:bodyPr wrap="square" rtlCol="0">
            <a:spAutoFit/>
          </a:bodyPr>
          <a:lstStyle/>
          <a:p>
            <a:r>
              <a:rPr lang="en-US" sz="2400" dirty="0" smtClean="0"/>
              <a:t>The </a:t>
            </a:r>
            <a:r>
              <a:rPr lang="en-US" sz="2400" dirty="0" smtClean="0"/>
              <a:t>δ</a:t>
            </a:r>
            <a:r>
              <a:rPr lang="en-US" sz="2400" baseline="30000" dirty="0" smtClean="0"/>
              <a:t>2</a:t>
            </a:r>
            <a:r>
              <a:rPr lang="en-US" sz="2400" dirty="0" smtClean="0"/>
              <a:t>H and δ</a:t>
            </a:r>
            <a:r>
              <a:rPr lang="en-US" sz="2400" baseline="30000" dirty="0" smtClean="0"/>
              <a:t>18</a:t>
            </a:r>
            <a:r>
              <a:rPr lang="en-US" sz="2400" dirty="0" smtClean="0"/>
              <a:t>O data for the water stores at Shale Hills is used to determine the flow paths of water through the catchment.  The majority of precipitation must first enter the soil because overland flow rarely if ever occurs.  Soil water therefore has a range and slope most similar to precipitation.  The shallow soil water is enriched due to evaporation, because soil water in this region can not infiltrate deeper due to the clay layer between the A and B soil horizons.  The deep soil water is depleted due to the presence of</a:t>
            </a:r>
            <a:r>
              <a:rPr lang="en-US" sz="2400" dirty="0" smtClean="0"/>
              <a:t> shallow groundwater </a:t>
            </a:r>
            <a:r>
              <a:rPr lang="en-US" sz="2400" dirty="0" smtClean="0"/>
              <a:t>and recharge by snow.  The water table will fluctuate within the soil, rarely reaching the soil surface.  The average</a:t>
            </a:r>
            <a:r>
              <a:rPr lang="en-US" sz="2400" dirty="0" smtClean="0"/>
              <a:t> shallow groundwater </a:t>
            </a:r>
            <a:r>
              <a:rPr lang="en-US" sz="2400" dirty="0" err="1" smtClean="0"/>
              <a:t>δ’s</a:t>
            </a:r>
            <a:r>
              <a:rPr lang="en-US" sz="2400" dirty="0" smtClean="0"/>
              <a:t> are the same as the stream, but the range and slope of </a:t>
            </a:r>
            <a:r>
              <a:rPr lang="en-US" sz="2400" dirty="0" smtClean="0"/>
              <a:t>the shallow </a:t>
            </a:r>
            <a:r>
              <a:rPr lang="en-US" sz="2400" dirty="0" smtClean="0"/>
              <a:t>groundwater data is smaller.  The low slope is due to the fractionation effect’s of snow melt and evaporation.  The range of the</a:t>
            </a:r>
            <a:r>
              <a:rPr lang="en-US" sz="2400" dirty="0" smtClean="0"/>
              <a:t> shallow groundwater </a:t>
            </a:r>
            <a:r>
              <a:rPr lang="en-US" sz="2400" dirty="0" smtClean="0"/>
              <a:t>is smaller then that of the stream for three reasons.  The</a:t>
            </a:r>
            <a:r>
              <a:rPr lang="en-US" sz="2400" dirty="0" smtClean="0"/>
              <a:t> shallow groundwater </a:t>
            </a:r>
            <a:r>
              <a:rPr lang="en-US" sz="2400" dirty="0" smtClean="0"/>
              <a:t>is a large reservoir which filters out variance.  The</a:t>
            </a:r>
            <a:r>
              <a:rPr lang="en-US" sz="2400" dirty="0" smtClean="0"/>
              <a:t> shallow groundwater </a:t>
            </a:r>
            <a:r>
              <a:rPr lang="en-US" sz="2400" dirty="0" smtClean="0"/>
              <a:t>is recharged during specific times of year, limiting the amount of input variance.  And the stream receives a small amount of water from the soil and directly from precipitation, increasing the variance.  The conclusion is that the majority of stream water comes from</a:t>
            </a:r>
            <a:r>
              <a:rPr lang="en-US" sz="2400" dirty="0" smtClean="0"/>
              <a:t> shallow groundwater</a:t>
            </a:r>
            <a:r>
              <a:rPr lang="en-US" sz="2400" dirty="0" smtClean="0"/>
              <a:t>.</a:t>
            </a:r>
            <a:endParaRPr lang="en-US" sz="2400" dirty="0"/>
          </a:p>
        </p:txBody>
      </p:sp>
      <p:pic>
        <p:nvPicPr>
          <p:cNvPr id="43" name="Picture 42" descr="Soil_depth.bmp"/>
          <p:cNvPicPr>
            <a:picLocks noChangeAspect="1"/>
          </p:cNvPicPr>
          <p:nvPr/>
        </p:nvPicPr>
        <p:blipFill>
          <a:blip r:embed="rId9"/>
          <a:stretch>
            <a:fillRect/>
          </a:stretch>
        </p:blipFill>
        <p:spPr>
          <a:xfrm>
            <a:off x="22280709" y="31337189"/>
            <a:ext cx="7125970" cy="4577895"/>
          </a:xfrm>
          <a:prstGeom prst="rect">
            <a:avLst/>
          </a:prstGeom>
        </p:spPr>
      </p:pic>
      <p:pic>
        <p:nvPicPr>
          <p:cNvPr id="48" name="Picture 47" descr="gw_depth.bmp"/>
          <p:cNvPicPr>
            <a:picLocks noChangeAspect="1"/>
          </p:cNvPicPr>
          <p:nvPr/>
        </p:nvPicPr>
        <p:blipFill>
          <a:blip r:embed="rId10"/>
          <a:stretch>
            <a:fillRect/>
          </a:stretch>
        </p:blipFill>
        <p:spPr>
          <a:xfrm>
            <a:off x="35137645" y="24025058"/>
            <a:ext cx="5880100" cy="3169032"/>
          </a:xfrm>
          <a:prstGeom prst="rect">
            <a:avLst/>
          </a:prstGeom>
        </p:spPr>
      </p:pic>
      <p:sp>
        <p:nvSpPr>
          <p:cNvPr id="57" name="TextBox 56"/>
          <p:cNvSpPr txBox="1"/>
          <p:nvPr/>
        </p:nvSpPr>
        <p:spPr>
          <a:xfrm>
            <a:off x="34533530" y="31015900"/>
            <a:ext cx="7834610" cy="4154983"/>
          </a:xfrm>
          <a:prstGeom prst="rect">
            <a:avLst/>
          </a:prstGeom>
          <a:noFill/>
        </p:spPr>
        <p:txBody>
          <a:bodyPr wrap="square" rtlCol="0">
            <a:spAutoFit/>
          </a:bodyPr>
          <a:lstStyle/>
          <a:p>
            <a:pPr>
              <a:buFont typeface="Arial"/>
              <a:buChar char="•"/>
            </a:pPr>
            <a:r>
              <a:rPr lang="en-US" sz="2400" dirty="0" smtClean="0"/>
              <a:t>Non-growing season</a:t>
            </a:r>
            <a:r>
              <a:rPr lang="en-US" sz="2400" dirty="0" smtClean="0"/>
              <a:t> shallow groundwater </a:t>
            </a:r>
            <a:r>
              <a:rPr lang="en-US" sz="2400" dirty="0" smtClean="0"/>
              <a:t>fluctuations are due to</a:t>
            </a:r>
            <a:r>
              <a:rPr lang="en-US" sz="2400" dirty="0" smtClean="0"/>
              <a:t> </a:t>
            </a:r>
            <a:r>
              <a:rPr lang="en-US" sz="2400" dirty="0" err="1" smtClean="0"/>
              <a:t>macropore</a:t>
            </a:r>
            <a:r>
              <a:rPr lang="en-US" sz="2400" dirty="0" smtClean="0"/>
              <a:t> </a:t>
            </a:r>
            <a:r>
              <a:rPr lang="en-US" sz="2400" dirty="0" smtClean="0"/>
              <a:t>flow from recharge</a:t>
            </a:r>
          </a:p>
          <a:p>
            <a:pPr>
              <a:buFont typeface="Arial"/>
              <a:buChar char="•"/>
            </a:pPr>
            <a:r>
              <a:rPr lang="en-US" sz="2400" dirty="0" smtClean="0"/>
              <a:t>Most recharge occurs after snowmelt or large precipitation events Oct-April (recharge</a:t>
            </a:r>
            <a:r>
              <a:rPr lang="en-US" sz="2400" dirty="0" smtClean="0"/>
              <a:t> is depleted)</a:t>
            </a:r>
            <a:endParaRPr lang="en-US" sz="2400" dirty="0" smtClean="0"/>
          </a:p>
          <a:p>
            <a:pPr>
              <a:buFont typeface="Arial"/>
              <a:buChar char="•"/>
            </a:pPr>
            <a:r>
              <a:rPr lang="en-US" sz="2400" dirty="0" smtClean="0"/>
              <a:t>Evaporation </a:t>
            </a:r>
            <a:r>
              <a:rPr lang="en-US" sz="2400" dirty="0" smtClean="0"/>
              <a:t>during the growing season enriches </a:t>
            </a:r>
            <a:r>
              <a:rPr lang="en-US" sz="2400" dirty="0" smtClean="0"/>
              <a:t>the </a:t>
            </a:r>
            <a:r>
              <a:rPr lang="en-US" sz="2400" dirty="0" smtClean="0"/>
              <a:t>δ</a:t>
            </a:r>
            <a:r>
              <a:rPr lang="en-US" sz="2400" baseline="30000" dirty="0" smtClean="0"/>
              <a:t>2</a:t>
            </a:r>
            <a:r>
              <a:rPr lang="en-US" sz="2400" dirty="0" smtClean="0"/>
              <a:t>H and δ</a:t>
            </a:r>
            <a:r>
              <a:rPr lang="en-US" sz="2400" baseline="30000" dirty="0" smtClean="0"/>
              <a:t>18</a:t>
            </a:r>
            <a:r>
              <a:rPr lang="en-US" sz="2400" dirty="0" smtClean="0"/>
              <a:t>O</a:t>
            </a:r>
            <a:r>
              <a:rPr lang="en-US" sz="2400" dirty="0" smtClean="0"/>
              <a:t> values </a:t>
            </a:r>
            <a:r>
              <a:rPr lang="en-US" sz="2400" dirty="0" smtClean="0"/>
              <a:t>of soil water </a:t>
            </a:r>
          </a:p>
          <a:p>
            <a:pPr>
              <a:buFont typeface="Arial"/>
              <a:buChar char="•"/>
            </a:pPr>
            <a:r>
              <a:rPr lang="en-US" sz="2400" dirty="0" smtClean="0"/>
              <a:t>Shallow</a:t>
            </a:r>
            <a:r>
              <a:rPr lang="en-US" sz="2400" dirty="0" smtClean="0"/>
              <a:t> groundwater </a:t>
            </a:r>
            <a:r>
              <a:rPr lang="en-US" sz="2400" dirty="0" smtClean="0"/>
              <a:t>flow from snowmelt recharge seasonally flushes </a:t>
            </a:r>
            <a:r>
              <a:rPr lang="en-US" sz="2400" dirty="0" smtClean="0"/>
              <a:t>the </a:t>
            </a:r>
            <a:r>
              <a:rPr lang="en-US" sz="2400" dirty="0" smtClean="0"/>
              <a:t>soil</a:t>
            </a:r>
            <a:r>
              <a:rPr lang="en-US" sz="2400" dirty="0" smtClean="0"/>
              <a:t> with </a:t>
            </a:r>
            <a:r>
              <a:rPr lang="en-US" sz="2400" dirty="0" smtClean="0"/>
              <a:t>depleted δ</a:t>
            </a:r>
            <a:r>
              <a:rPr lang="en-US" sz="2400" baseline="30000" dirty="0" smtClean="0"/>
              <a:t>2</a:t>
            </a:r>
            <a:r>
              <a:rPr lang="en-US" sz="2400" dirty="0" smtClean="0"/>
              <a:t>H and δ</a:t>
            </a:r>
            <a:r>
              <a:rPr lang="en-US" sz="2400" baseline="30000" dirty="0" smtClean="0"/>
              <a:t>18</a:t>
            </a:r>
            <a:r>
              <a:rPr lang="en-US" sz="2400" dirty="0" smtClean="0"/>
              <a:t>O  </a:t>
            </a:r>
          </a:p>
          <a:p>
            <a:pPr>
              <a:buFont typeface="Arial"/>
              <a:buChar char="•"/>
            </a:pPr>
            <a:r>
              <a:rPr lang="en-US" sz="2400" dirty="0" smtClean="0"/>
              <a:t>The mobile</a:t>
            </a:r>
            <a:r>
              <a:rPr lang="en-US" sz="2400" dirty="0" smtClean="0"/>
              <a:t> water </a:t>
            </a:r>
            <a:r>
              <a:rPr lang="en-US" sz="2400" dirty="0" smtClean="0"/>
              <a:t>component in runoff is a mixture of </a:t>
            </a:r>
            <a:r>
              <a:rPr lang="en-US" sz="2400" dirty="0" smtClean="0"/>
              <a:t>depleted </a:t>
            </a:r>
            <a:r>
              <a:rPr lang="en-US" sz="2400" dirty="0" smtClean="0"/>
              <a:t>δ</a:t>
            </a:r>
            <a:r>
              <a:rPr lang="en-US" sz="2400" baseline="30000" dirty="0" smtClean="0"/>
              <a:t>2</a:t>
            </a:r>
            <a:r>
              <a:rPr lang="en-US" sz="2400" dirty="0" smtClean="0"/>
              <a:t>H and δ</a:t>
            </a:r>
            <a:r>
              <a:rPr lang="en-US" sz="2400" baseline="30000" dirty="0" smtClean="0"/>
              <a:t>18</a:t>
            </a:r>
            <a:r>
              <a:rPr lang="en-US" sz="2400" dirty="0" smtClean="0"/>
              <a:t>O </a:t>
            </a:r>
            <a:r>
              <a:rPr lang="en-US" sz="2400" dirty="0" smtClean="0"/>
              <a:t>from </a:t>
            </a:r>
            <a:r>
              <a:rPr lang="en-US" sz="2400" dirty="0" smtClean="0"/>
              <a:t>snowmelt and enriched (slightly</a:t>
            </a:r>
            <a:r>
              <a:rPr lang="en-US" sz="2400" dirty="0" smtClean="0"/>
              <a:t>) </a:t>
            </a:r>
            <a:r>
              <a:rPr lang="en-US" sz="2400" dirty="0" smtClean="0"/>
              <a:t>δ</a:t>
            </a:r>
            <a:r>
              <a:rPr lang="en-US" sz="2400" baseline="30000" dirty="0" smtClean="0"/>
              <a:t>2</a:t>
            </a:r>
            <a:r>
              <a:rPr lang="en-US" sz="2400" dirty="0" smtClean="0"/>
              <a:t>H and δ</a:t>
            </a:r>
            <a:r>
              <a:rPr lang="en-US" sz="2400" baseline="30000" dirty="0" smtClean="0"/>
              <a:t>18</a:t>
            </a:r>
            <a:r>
              <a:rPr lang="en-US" sz="2400" dirty="0" smtClean="0"/>
              <a:t>O </a:t>
            </a:r>
            <a:r>
              <a:rPr lang="en-US" sz="2400" dirty="0" smtClean="0"/>
              <a:t> </a:t>
            </a:r>
            <a:r>
              <a:rPr lang="en-US" sz="2400" dirty="0" smtClean="0"/>
              <a:t>in soil water</a:t>
            </a:r>
            <a:endParaRPr lang="en-US" sz="2400" dirty="0"/>
          </a:p>
        </p:txBody>
      </p:sp>
      <p:pic>
        <p:nvPicPr>
          <p:cNvPr id="61" name="Picture 60" descr="macropore.JPG"/>
          <p:cNvPicPr>
            <a:picLocks noChangeAspect="1"/>
          </p:cNvPicPr>
          <p:nvPr/>
        </p:nvPicPr>
        <p:blipFill>
          <a:blip r:embed="rId11"/>
          <a:stretch>
            <a:fillRect/>
          </a:stretch>
        </p:blipFill>
        <p:spPr>
          <a:xfrm>
            <a:off x="36120387" y="28735224"/>
            <a:ext cx="3171825" cy="2378869"/>
          </a:xfrm>
          <a:prstGeom prst="rect">
            <a:avLst/>
          </a:prstGeom>
        </p:spPr>
      </p:pic>
      <p:sp>
        <p:nvSpPr>
          <p:cNvPr id="62" name="TextBox 61"/>
          <p:cNvSpPr txBox="1"/>
          <p:nvPr/>
        </p:nvSpPr>
        <p:spPr>
          <a:xfrm>
            <a:off x="35054680" y="27806904"/>
            <a:ext cx="5303240" cy="830997"/>
          </a:xfrm>
          <a:prstGeom prst="rect">
            <a:avLst/>
          </a:prstGeom>
          <a:noFill/>
        </p:spPr>
        <p:txBody>
          <a:bodyPr wrap="square" rtlCol="0">
            <a:spAutoFit/>
          </a:bodyPr>
          <a:lstStyle/>
          <a:p>
            <a:r>
              <a:rPr lang="en-US" sz="2400" dirty="0" smtClean="0"/>
              <a:t>Macropore with water flowing out from</a:t>
            </a:r>
          </a:p>
          <a:p>
            <a:r>
              <a:rPr lang="en-US" sz="2400" dirty="0" smtClean="0"/>
              <a:t>                         stream bank</a:t>
            </a:r>
            <a:endParaRPr lang="en-US" sz="2400" dirty="0"/>
          </a:p>
        </p:txBody>
      </p:sp>
      <p:pic>
        <p:nvPicPr>
          <p:cNvPr id="64" name="Picture 63" descr="mobile-immobile_flow.bmp"/>
          <p:cNvPicPr>
            <a:picLocks noChangeAspect="1"/>
          </p:cNvPicPr>
          <p:nvPr/>
        </p:nvPicPr>
        <p:blipFill>
          <a:blip r:embed="rId12"/>
          <a:stretch>
            <a:fillRect/>
          </a:stretch>
        </p:blipFill>
        <p:spPr>
          <a:xfrm>
            <a:off x="35880141" y="18932582"/>
            <a:ext cx="2946402" cy="2838079"/>
          </a:xfrm>
          <a:prstGeom prst="rect">
            <a:avLst/>
          </a:prstGeom>
        </p:spPr>
      </p:pic>
      <p:sp>
        <p:nvSpPr>
          <p:cNvPr id="65" name="TextBox 64"/>
          <p:cNvSpPr txBox="1"/>
          <p:nvPr/>
        </p:nvSpPr>
        <p:spPr>
          <a:xfrm>
            <a:off x="35618665" y="21770661"/>
            <a:ext cx="4566777" cy="1015663"/>
          </a:xfrm>
          <a:prstGeom prst="rect">
            <a:avLst/>
          </a:prstGeom>
          <a:noFill/>
        </p:spPr>
        <p:txBody>
          <a:bodyPr wrap="square" rtlCol="0">
            <a:spAutoFit/>
          </a:bodyPr>
          <a:lstStyle/>
          <a:p>
            <a:r>
              <a:rPr lang="en-US" sz="2000" dirty="0" smtClean="0"/>
              <a:t>Image </a:t>
            </a:r>
            <a:r>
              <a:rPr lang="en-US" sz="2000" dirty="0" smtClean="0"/>
              <a:t>from Duffy (2010) illustrating the difference between mobile and immobile flow.</a:t>
            </a:r>
            <a:endParaRPr lang="en-US" sz="2000" dirty="0"/>
          </a:p>
        </p:txBody>
      </p:sp>
      <p:sp>
        <p:nvSpPr>
          <p:cNvPr id="66" name="TextBox 65"/>
          <p:cNvSpPr txBox="1"/>
          <p:nvPr/>
        </p:nvSpPr>
        <p:spPr>
          <a:xfrm>
            <a:off x="41785727" y="19481783"/>
            <a:ext cx="8331200" cy="3416320"/>
          </a:xfrm>
          <a:prstGeom prst="rect">
            <a:avLst/>
          </a:prstGeom>
          <a:noFill/>
        </p:spPr>
        <p:txBody>
          <a:bodyPr wrap="square" rtlCol="0">
            <a:spAutoFit/>
          </a:bodyPr>
          <a:lstStyle/>
          <a:p>
            <a:pPr>
              <a:buFont typeface="Arial"/>
              <a:buChar char="•"/>
            </a:pPr>
            <a:r>
              <a:rPr lang="en-US" sz="2400" dirty="0" smtClean="0"/>
              <a:t>Mobile Water &amp; </a:t>
            </a:r>
            <a:r>
              <a:rPr lang="en-US" sz="2400" dirty="0" err="1" smtClean="0"/>
              <a:t>Macropore</a:t>
            </a:r>
            <a:r>
              <a:rPr lang="en-US" sz="2400" dirty="0" smtClean="0"/>
              <a:t> Flow: water moves freely through the soil/bedrock </a:t>
            </a:r>
            <a:r>
              <a:rPr lang="en-US" sz="2400" dirty="0" err="1" smtClean="0"/>
              <a:t>macropores</a:t>
            </a:r>
            <a:endParaRPr lang="en-US" sz="2400" dirty="0" smtClean="0"/>
          </a:p>
          <a:p>
            <a:pPr>
              <a:buFont typeface="Arial"/>
              <a:buChar char="•"/>
            </a:pPr>
            <a:endParaRPr lang="en-US" sz="2400" dirty="0" smtClean="0"/>
          </a:p>
          <a:p>
            <a:pPr>
              <a:buFont typeface="Arial"/>
              <a:buChar char="•"/>
            </a:pPr>
            <a:r>
              <a:rPr lang="en-US" sz="2400" dirty="0" smtClean="0"/>
              <a:t>Immobile Water: water which is tightly bound to the soil/rock matrix</a:t>
            </a:r>
          </a:p>
          <a:p>
            <a:pPr>
              <a:buFont typeface="Arial"/>
              <a:buChar char="•"/>
            </a:pPr>
            <a:endParaRPr lang="en-US" sz="2400" dirty="0" smtClean="0"/>
          </a:p>
          <a:p>
            <a:pPr>
              <a:buFont typeface="Arial"/>
              <a:buChar char="•"/>
            </a:pPr>
            <a:r>
              <a:rPr lang="en-US" sz="2400" dirty="0" smtClean="0"/>
              <a:t>Significance:</a:t>
            </a:r>
          </a:p>
          <a:p>
            <a:r>
              <a:rPr lang="en-US" sz="2400" dirty="0" smtClean="0"/>
              <a:t>       1) different age for mobile-immobile store?</a:t>
            </a:r>
          </a:p>
          <a:p>
            <a:r>
              <a:rPr lang="en-US" sz="2400" dirty="0" smtClean="0"/>
              <a:t>       2) what is the rate constant mobile-immobile exchange?</a:t>
            </a:r>
            <a:endParaRPr lang="en-US" sz="2400" dirty="0"/>
          </a:p>
        </p:txBody>
      </p:sp>
      <p:sp>
        <p:nvSpPr>
          <p:cNvPr id="68" name="TextBox 67"/>
          <p:cNvSpPr txBox="1"/>
          <p:nvPr/>
        </p:nvSpPr>
        <p:spPr>
          <a:xfrm>
            <a:off x="35664241" y="23210291"/>
            <a:ext cx="5353503" cy="523220"/>
          </a:xfrm>
          <a:prstGeom prst="rect">
            <a:avLst/>
          </a:prstGeom>
          <a:noFill/>
        </p:spPr>
        <p:txBody>
          <a:bodyPr wrap="square" rtlCol="0">
            <a:spAutoFit/>
          </a:bodyPr>
          <a:lstStyle/>
          <a:p>
            <a:r>
              <a:rPr lang="en-US" sz="2800" dirty="0" smtClean="0"/>
              <a:t>Seasonal Groundwater Response</a:t>
            </a:r>
            <a:endParaRPr lang="en-US" sz="2800" dirty="0"/>
          </a:p>
        </p:txBody>
      </p:sp>
      <p:sp>
        <p:nvSpPr>
          <p:cNvPr id="69" name="TextBox 68"/>
          <p:cNvSpPr txBox="1"/>
          <p:nvPr/>
        </p:nvSpPr>
        <p:spPr>
          <a:xfrm>
            <a:off x="44017633" y="23210291"/>
            <a:ext cx="6998829" cy="523220"/>
          </a:xfrm>
          <a:prstGeom prst="rect">
            <a:avLst/>
          </a:prstGeom>
          <a:noFill/>
        </p:spPr>
        <p:txBody>
          <a:bodyPr wrap="square" rtlCol="0">
            <a:spAutoFit/>
          </a:bodyPr>
          <a:lstStyle/>
          <a:p>
            <a:r>
              <a:rPr lang="en-US" sz="2800" dirty="0" smtClean="0"/>
              <a:t>Soil Water δ</a:t>
            </a:r>
            <a:r>
              <a:rPr lang="en-US" sz="2800" baseline="30000" dirty="0" smtClean="0"/>
              <a:t>18</a:t>
            </a:r>
            <a:r>
              <a:rPr lang="en-US" sz="2800" dirty="0" smtClean="0"/>
              <a:t>O </a:t>
            </a:r>
            <a:endParaRPr lang="en-US" sz="2800" dirty="0"/>
          </a:p>
        </p:txBody>
      </p:sp>
      <p:pic>
        <p:nvPicPr>
          <p:cNvPr id="70" name="Picture 69" descr="Soilwater_lysimeters.tiff"/>
          <p:cNvPicPr>
            <a:picLocks noChangeAspect="1"/>
          </p:cNvPicPr>
          <p:nvPr/>
        </p:nvPicPr>
        <p:blipFill>
          <a:blip r:embed="rId13"/>
          <a:stretch>
            <a:fillRect/>
          </a:stretch>
        </p:blipFill>
        <p:spPr>
          <a:xfrm>
            <a:off x="15071759" y="14371038"/>
            <a:ext cx="932686" cy="914383"/>
          </a:xfrm>
          <a:prstGeom prst="rect">
            <a:avLst/>
          </a:prstGeom>
        </p:spPr>
      </p:pic>
      <p:pic>
        <p:nvPicPr>
          <p:cNvPr id="71" name="Picture 70" descr="shallowsoil_timeseries.bmp"/>
          <p:cNvPicPr>
            <a:picLocks noChangeAspect="1"/>
          </p:cNvPicPr>
          <p:nvPr/>
        </p:nvPicPr>
        <p:blipFill>
          <a:blip r:embed="rId14"/>
          <a:stretch>
            <a:fillRect/>
          </a:stretch>
        </p:blipFill>
        <p:spPr>
          <a:xfrm>
            <a:off x="42859245" y="24075898"/>
            <a:ext cx="5880100" cy="3067351"/>
          </a:xfrm>
          <a:prstGeom prst="rect">
            <a:avLst/>
          </a:prstGeom>
        </p:spPr>
      </p:pic>
      <p:sp>
        <p:nvSpPr>
          <p:cNvPr id="72" name="TextBox 71"/>
          <p:cNvSpPr txBox="1"/>
          <p:nvPr/>
        </p:nvSpPr>
        <p:spPr>
          <a:xfrm>
            <a:off x="42368140" y="31114093"/>
            <a:ext cx="7875929" cy="3416320"/>
          </a:xfrm>
          <a:prstGeom prst="rect">
            <a:avLst/>
          </a:prstGeom>
          <a:noFill/>
        </p:spPr>
        <p:txBody>
          <a:bodyPr wrap="square" rtlCol="0">
            <a:spAutoFit/>
          </a:bodyPr>
          <a:lstStyle/>
          <a:p>
            <a:pPr>
              <a:buFont typeface="Arial"/>
              <a:buChar char="•"/>
            </a:pPr>
            <a:r>
              <a:rPr lang="en-US" sz="2400" dirty="0" smtClean="0"/>
              <a:t>Soil water sampled using suction cup </a:t>
            </a:r>
            <a:r>
              <a:rPr lang="en-US" sz="2400" dirty="0" err="1" smtClean="0"/>
              <a:t>lysimeters</a:t>
            </a:r>
            <a:r>
              <a:rPr lang="en-US" sz="2400" dirty="0" smtClean="0"/>
              <a:t> (Soil moisture 1900 series)</a:t>
            </a:r>
            <a:endParaRPr lang="en-US" sz="2400" dirty="0" smtClean="0"/>
          </a:p>
          <a:p>
            <a:pPr>
              <a:buFont typeface="Arial"/>
              <a:buChar char="•"/>
            </a:pPr>
            <a:r>
              <a:rPr lang="en-US" sz="2400" dirty="0" smtClean="0"/>
              <a:t>Soil water samples </a:t>
            </a:r>
            <a:r>
              <a:rPr lang="en-US" sz="2400" dirty="0" smtClean="0"/>
              <a:t>are a mixture of mobile/immobile flow</a:t>
            </a:r>
          </a:p>
          <a:p>
            <a:pPr>
              <a:buFont typeface="Arial"/>
              <a:buChar char="•"/>
            </a:pPr>
            <a:r>
              <a:rPr lang="en-US" sz="2400" dirty="0" smtClean="0"/>
              <a:t>Shallow soil water is the best representation of immobile flow (0-30 cm)</a:t>
            </a:r>
          </a:p>
          <a:p>
            <a:pPr>
              <a:buFont typeface="Arial"/>
              <a:buChar char="•"/>
            </a:pPr>
            <a:r>
              <a:rPr lang="en-US" sz="2400" dirty="0" smtClean="0"/>
              <a:t>0-30 cm region is typically depleted in soil moisture </a:t>
            </a:r>
            <a:r>
              <a:rPr lang="en-US" sz="2400" dirty="0" smtClean="0"/>
              <a:t>reflected </a:t>
            </a:r>
            <a:r>
              <a:rPr lang="en-US" sz="2400" dirty="0" smtClean="0"/>
              <a:t>by stable isotope enrichment</a:t>
            </a:r>
          </a:p>
          <a:p>
            <a:pPr>
              <a:buFont typeface="Arial"/>
              <a:buChar char="•"/>
            </a:pPr>
            <a:r>
              <a:rPr lang="en-US" sz="2400" dirty="0" smtClean="0"/>
              <a:t>30-290 cm soil water reflects seasonal flushing of lateral groundwater flow </a:t>
            </a:r>
          </a:p>
        </p:txBody>
      </p:sp>
      <p:pic>
        <p:nvPicPr>
          <p:cNvPr id="81" name="Picture 80" descr="Eigenbrodt_precip_collector.tiff"/>
          <p:cNvPicPr>
            <a:picLocks noChangeAspect="1"/>
          </p:cNvPicPr>
          <p:nvPr/>
        </p:nvPicPr>
        <p:blipFill>
          <a:blip r:embed="rId15"/>
          <a:stretch>
            <a:fillRect/>
          </a:stretch>
        </p:blipFill>
        <p:spPr>
          <a:xfrm>
            <a:off x="15071759" y="12909273"/>
            <a:ext cx="932686" cy="1072401"/>
          </a:xfrm>
          <a:prstGeom prst="rect">
            <a:avLst/>
          </a:prstGeom>
        </p:spPr>
      </p:pic>
      <p:pic>
        <p:nvPicPr>
          <p:cNvPr id="82" name="Picture 81" descr="Groundwater_well.tiff"/>
          <p:cNvPicPr>
            <a:picLocks noChangeAspect="1"/>
          </p:cNvPicPr>
          <p:nvPr/>
        </p:nvPicPr>
        <p:blipFill>
          <a:blip r:embed="rId16"/>
          <a:stretch>
            <a:fillRect/>
          </a:stretch>
        </p:blipFill>
        <p:spPr>
          <a:xfrm>
            <a:off x="15071759" y="17165029"/>
            <a:ext cx="932686" cy="914383"/>
          </a:xfrm>
          <a:prstGeom prst="rect">
            <a:avLst/>
          </a:prstGeom>
        </p:spPr>
      </p:pic>
      <p:pic>
        <p:nvPicPr>
          <p:cNvPr id="83" name="Picture 82" descr="Groundwater_ISCO.tiff"/>
          <p:cNvPicPr>
            <a:picLocks noChangeAspect="1"/>
          </p:cNvPicPr>
          <p:nvPr/>
        </p:nvPicPr>
        <p:blipFill>
          <a:blip r:embed="rId17"/>
          <a:stretch>
            <a:fillRect/>
          </a:stretch>
        </p:blipFill>
        <p:spPr>
          <a:xfrm>
            <a:off x="15071759" y="15752981"/>
            <a:ext cx="932686" cy="920855"/>
          </a:xfrm>
          <a:prstGeom prst="rect">
            <a:avLst/>
          </a:prstGeom>
        </p:spPr>
      </p:pic>
      <p:pic>
        <p:nvPicPr>
          <p:cNvPr id="84" name="Picture 83" descr="stream_ISCO.tiff"/>
          <p:cNvPicPr>
            <a:picLocks noChangeAspect="1"/>
          </p:cNvPicPr>
          <p:nvPr/>
        </p:nvPicPr>
        <p:blipFill>
          <a:blip r:embed="rId18"/>
          <a:stretch>
            <a:fillRect/>
          </a:stretch>
        </p:blipFill>
        <p:spPr>
          <a:xfrm>
            <a:off x="15071759" y="18567400"/>
            <a:ext cx="932686" cy="914383"/>
          </a:xfrm>
          <a:prstGeom prst="rect">
            <a:avLst/>
          </a:prstGeom>
        </p:spPr>
      </p:pic>
      <p:cxnSp>
        <p:nvCxnSpPr>
          <p:cNvPr id="86" name="Straight Connector 85"/>
          <p:cNvCxnSpPr/>
          <p:nvPr/>
        </p:nvCxnSpPr>
        <p:spPr>
          <a:xfrm rot="10800000">
            <a:off x="12941302" y="18262600"/>
            <a:ext cx="2057385" cy="820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10800000">
            <a:off x="13408756" y="17487900"/>
            <a:ext cx="1589929" cy="165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10800000" flipV="1">
            <a:off x="13408756" y="16266715"/>
            <a:ext cx="1671971" cy="407121"/>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10800000" flipV="1">
            <a:off x="13169900" y="14732970"/>
            <a:ext cx="1901860" cy="1357929"/>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rot="5400000">
            <a:off x="13262078" y="13475740"/>
            <a:ext cx="1956358" cy="1663004"/>
          </a:xfrm>
          <a:prstGeom prst="line">
            <a:avLst/>
          </a:prstGeom>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505269" y="19701639"/>
            <a:ext cx="12664630" cy="4154983"/>
          </a:xfrm>
          <a:prstGeom prst="rect">
            <a:avLst/>
          </a:prstGeom>
          <a:noFill/>
        </p:spPr>
        <p:txBody>
          <a:bodyPr wrap="square" rtlCol="0">
            <a:spAutoFit/>
          </a:bodyPr>
          <a:lstStyle/>
          <a:p>
            <a:pPr>
              <a:buFont typeface="Arial"/>
              <a:buChar char="•"/>
            </a:pPr>
            <a:r>
              <a:rPr lang="en-US" sz="2400" dirty="0" smtClean="0"/>
              <a:t>Precipitation is collected using an </a:t>
            </a:r>
            <a:r>
              <a:rPr lang="en-US" sz="2400" dirty="0" err="1" smtClean="0"/>
              <a:t>Eigenbrodt</a:t>
            </a:r>
            <a:r>
              <a:rPr lang="en-US" sz="2400" dirty="0" smtClean="0"/>
              <a:t> NSA-181/S wet only collector</a:t>
            </a:r>
          </a:p>
          <a:p>
            <a:pPr lvl="1">
              <a:buFont typeface="Arial"/>
              <a:buChar char="•"/>
            </a:pPr>
            <a:r>
              <a:rPr lang="en-US" sz="2400" dirty="0" smtClean="0"/>
              <a:t>events are separated into bottles that collect for 6 hours </a:t>
            </a:r>
          </a:p>
          <a:p>
            <a:pPr lvl="1">
              <a:buFont typeface="Arial"/>
              <a:buChar char="•"/>
            </a:pPr>
            <a:r>
              <a:rPr lang="en-US" sz="2400" dirty="0" smtClean="0"/>
              <a:t>8 bottles total</a:t>
            </a:r>
          </a:p>
          <a:p>
            <a:pPr>
              <a:buFont typeface="Arial"/>
              <a:buChar char="•"/>
            </a:pPr>
            <a:r>
              <a:rPr lang="en-US" sz="2400" dirty="0" smtClean="0"/>
              <a:t>Soil water is collected weekly using suction cup lysimeters (</a:t>
            </a:r>
            <a:r>
              <a:rPr lang="en-US" sz="2400" dirty="0" err="1" smtClean="0"/>
              <a:t>Soilmoisture</a:t>
            </a:r>
            <a:r>
              <a:rPr lang="en-US" sz="2400" dirty="0" smtClean="0"/>
              <a:t> 1900 series)</a:t>
            </a:r>
          </a:p>
          <a:p>
            <a:pPr lvl="1">
              <a:buFont typeface="Arial"/>
              <a:buChar char="•"/>
            </a:pPr>
            <a:r>
              <a:rPr lang="en-US" sz="2400" dirty="0" smtClean="0"/>
              <a:t>4 transects – 2 in a swale and 2 on the planar </a:t>
            </a:r>
            <a:r>
              <a:rPr lang="en-US" sz="2400" dirty="0" err="1" smtClean="0"/>
              <a:t>hillslope</a:t>
            </a:r>
            <a:endParaRPr lang="en-US" sz="2400" dirty="0" smtClean="0"/>
          </a:p>
          <a:p>
            <a:pPr lvl="1">
              <a:buFont typeface="Arial"/>
              <a:buChar char="•"/>
            </a:pPr>
            <a:r>
              <a:rPr lang="en-US" sz="2400" dirty="0" smtClean="0"/>
              <a:t>3 groupings per transect – valley-floor, mid-slope and ridge-top</a:t>
            </a:r>
          </a:p>
          <a:p>
            <a:pPr lvl="1">
              <a:buFont typeface="Arial"/>
              <a:buChar char="•"/>
            </a:pPr>
            <a:r>
              <a:rPr lang="en-US" sz="2400" dirty="0" err="1" smtClean="0"/>
              <a:t>lysimeter’s</a:t>
            </a:r>
            <a:r>
              <a:rPr lang="en-US" sz="2400" dirty="0" smtClean="0"/>
              <a:t> are vertically spaced 10cm apart from the surface to bedrock</a:t>
            </a:r>
          </a:p>
          <a:p>
            <a:pPr>
              <a:buFont typeface="Arial"/>
              <a:buChar char="•"/>
            </a:pPr>
            <a:r>
              <a:rPr lang="en-US" sz="2400" dirty="0" smtClean="0"/>
              <a:t>Groundwater is collected daily using an ISCO at 2 locations and weekly at 15 locations</a:t>
            </a:r>
          </a:p>
          <a:p>
            <a:pPr lvl="1">
              <a:buFont typeface="Arial"/>
              <a:buChar char="•"/>
            </a:pPr>
            <a:r>
              <a:rPr lang="en-US" sz="2400" dirty="0" smtClean="0"/>
              <a:t>wells are 12 feet deep on average and have a 4 foot screen on the base</a:t>
            </a:r>
          </a:p>
          <a:p>
            <a:pPr lvl="1">
              <a:buFont typeface="Arial"/>
              <a:buChar char="•"/>
            </a:pPr>
            <a:r>
              <a:rPr lang="en-US" sz="2400" dirty="0" smtClean="0"/>
              <a:t>ISCO wells are not screened</a:t>
            </a:r>
          </a:p>
          <a:p>
            <a:pPr>
              <a:buFont typeface="Arial"/>
              <a:buChar char="•"/>
            </a:pPr>
            <a:r>
              <a:rPr lang="en-US" sz="2400" dirty="0" smtClean="0"/>
              <a:t>Stream water is collected daily at the outlet using an ISCO automatic sampler</a:t>
            </a:r>
            <a:endParaRPr lang="en-US" sz="2400" dirty="0"/>
          </a:p>
        </p:txBody>
      </p:sp>
      <p:cxnSp>
        <p:nvCxnSpPr>
          <p:cNvPr id="97" name="Straight Connector 96"/>
          <p:cNvCxnSpPr/>
          <p:nvPr/>
        </p:nvCxnSpPr>
        <p:spPr>
          <a:xfrm flipV="1">
            <a:off x="10464800" y="30128604"/>
            <a:ext cx="3942831" cy="82129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10464800" y="32281206"/>
            <a:ext cx="3819530" cy="325885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01" name="TextBox 100"/>
          <p:cNvSpPr txBox="1"/>
          <p:nvPr/>
        </p:nvSpPr>
        <p:spPr>
          <a:xfrm>
            <a:off x="626802" y="34911893"/>
            <a:ext cx="12864706" cy="2677656"/>
          </a:xfrm>
          <a:prstGeom prst="rect">
            <a:avLst/>
          </a:prstGeom>
          <a:noFill/>
        </p:spPr>
        <p:txBody>
          <a:bodyPr wrap="square" rtlCol="0">
            <a:spAutoFit/>
          </a:bodyPr>
          <a:lstStyle/>
          <a:p>
            <a:r>
              <a:rPr lang="en-US" sz="2400" smtClean="0"/>
              <a:t>The </a:t>
            </a:r>
            <a:r>
              <a:rPr lang="en-US" sz="2400" dirty="0" smtClean="0"/>
              <a:t>groundwater (saturated water) </a:t>
            </a:r>
            <a:r>
              <a:rPr lang="en-US" sz="2400" dirty="0" smtClean="0"/>
              <a:t>sampled at Shale Hills is from a perched water </a:t>
            </a:r>
            <a:r>
              <a:rPr lang="en-US" sz="2400" dirty="0" smtClean="0"/>
              <a:t>table, and will be referred to as shallow groundwater.  </a:t>
            </a:r>
            <a:r>
              <a:rPr lang="en-US" sz="2400" dirty="0" smtClean="0"/>
              <a:t>The</a:t>
            </a:r>
            <a:r>
              <a:rPr lang="en-US" sz="2400" dirty="0" smtClean="0"/>
              <a:t> shallow groundwater </a:t>
            </a:r>
            <a:r>
              <a:rPr lang="en-US" sz="2400" dirty="0" smtClean="0"/>
              <a:t>creates lenses on the bedrock surface that flow down the hill slope to the valley.  The regional groundwater is deeper then the</a:t>
            </a:r>
            <a:r>
              <a:rPr lang="en-US" sz="2400" dirty="0" smtClean="0"/>
              <a:t> shallow </a:t>
            </a:r>
            <a:r>
              <a:rPr lang="en-US" sz="2400" dirty="0" smtClean="0"/>
              <a:t>groundwater.  A typical soil column is shown to illustrate the difference between shallow and deep soil water samples.  There is a less permeable clay layer located at the A and B soil horizon.  This clay layer impedes the soil water from moving vertically,</a:t>
            </a:r>
            <a:r>
              <a:rPr lang="en-US" sz="2400" dirty="0" smtClean="0"/>
              <a:t> unless it is moved by </a:t>
            </a:r>
            <a:r>
              <a:rPr lang="en-US" sz="2400" dirty="0" err="1" smtClean="0"/>
              <a:t>macropores</a:t>
            </a:r>
            <a:r>
              <a:rPr lang="en-US" sz="2400" dirty="0" smtClean="0"/>
              <a:t>, creating </a:t>
            </a:r>
            <a:r>
              <a:rPr lang="en-US" sz="2400" dirty="0" smtClean="0"/>
              <a:t>two distinct soil water regions</a:t>
            </a:r>
            <a:r>
              <a:rPr lang="en-US" sz="2400" dirty="0" smtClean="0"/>
              <a:t>.   </a:t>
            </a:r>
            <a:endParaRPr lang="en-US" sz="2400" dirty="0"/>
          </a:p>
        </p:txBody>
      </p:sp>
      <p:pic>
        <p:nvPicPr>
          <p:cNvPr id="102" name="Picture 101" descr="Isotope_analyzer.tiff"/>
          <p:cNvPicPr>
            <a:picLocks noChangeAspect="1"/>
          </p:cNvPicPr>
          <p:nvPr/>
        </p:nvPicPr>
        <p:blipFill>
          <a:blip r:embed="rId19"/>
          <a:stretch>
            <a:fillRect/>
          </a:stretch>
        </p:blipFill>
        <p:spPr>
          <a:xfrm>
            <a:off x="12871957" y="24783130"/>
            <a:ext cx="3071347" cy="2303511"/>
          </a:xfrm>
          <a:prstGeom prst="rect">
            <a:avLst/>
          </a:prstGeom>
        </p:spPr>
      </p:pic>
      <p:sp>
        <p:nvSpPr>
          <p:cNvPr id="103" name="TextBox 102"/>
          <p:cNvSpPr txBox="1"/>
          <p:nvPr/>
        </p:nvSpPr>
        <p:spPr>
          <a:xfrm>
            <a:off x="457199" y="25037526"/>
            <a:ext cx="11436360" cy="2308324"/>
          </a:xfrm>
          <a:prstGeom prst="rect">
            <a:avLst/>
          </a:prstGeom>
          <a:noFill/>
        </p:spPr>
        <p:txBody>
          <a:bodyPr wrap="square" rtlCol="0">
            <a:spAutoFit/>
          </a:bodyPr>
          <a:lstStyle/>
          <a:p>
            <a:r>
              <a:rPr lang="en-US" sz="2400" dirty="0" smtClean="0"/>
              <a:t>The </a:t>
            </a:r>
            <a:r>
              <a:rPr lang="en-US" sz="2400" dirty="0" smtClean="0"/>
              <a:t>water samples are analyzed for δ</a:t>
            </a:r>
            <a:r>
              <a:rPr lang="en-US" sz="2400" baseline="30000" dirty="0" smtClean="0"/>
              <a:t>2</a:t>
            </a:r>
            <a:r>
              <a:rPr lang="en-US" sz="2400" dirty="0" smtClean="0"/>
              <a:t>H and δ</a:t>
            </a:r>
            <a:r>
              <a:rPr lang="en-US" sz="2400" baseline="30000" dirty="0" smtClean="0"/>
              <a:t>18</a:t>
            </a:r>
            <a:r>
              <a:rPr lang="en-US" sz="2400" dirty="0" smtClean="0"/>
              <a:t>O on a Los Gatos Research DLT-100 liquid-water stable isotope analyzer.  This instrument can run 30 unknown samples in a period of 24 hours.  Each sample is analyzed 6 times and the </a:t>
            </a:r>
            <a:r>
              <a:rPr lang="en-US" sz="2400" dirty="0" err="1" smtClean="0"/>
              <a:t>δ</a:t>
            </a:r>
            <a:r>
              <a:rPr lang="en-US" sz="2400" dirty="0" smtClean="0"/>
              <a:t> values are determined from standards normalized on the VSMOW-2/GISP-2 scale.  The instrument has a reproducibility of ± 0.6 ‰ for δ</a:t>
            </a:r>
            <a:r>
              <a:rPr lang="en-US" sz="2400" baseline="30000" dirty="0" smtClean="0"/>
              <a:t>2</a:t>
            </a:r>
            <a:r>
              <a:rPr lang="en-US" sz="2400" dirty="0" smtClean="0"/>
              <a:t>H and ± 0.2 ‰ for δ</a:t>
            </a:r>
            <a:r>
              <a:rPr lang="en-US" sz="2400" baseline="30000" dirty="0" smtClean="0"/>
              <a:t>18</a:t>
            </a:r>
            <a:r>
              <a:rPr lang="en-US" sz="2400" dirty="0" smtClean="0"/>
              <a:t>O.   </a:t>
            </a:r>
          </a:p>
          <a:p>
            <a:endParaRPr lang="en-US" sz="2400" dirty="0"/>
          </a:p>
        </p:txBody>
      </p:sp>
      <p:pic>
        <p:nvPicPr>
          <p:cNvPr id="107" name="Picture 3"/>
          <p:cNvPicPr>
            <a:picLocks noChangeAspect="1" noChangeArrowheads="1"/>
          </p:cNvPicPr>
          <p:nvPr/>
        </p:nvPicPr>
        <p:blipFill>
          <a:blip r:embed="rId20"/>
          <a:srcRect r="53658"/>
          <a:stretch>
            <a:fillRect/>
          </a:stretch>
        </p:blipFill>
        <p:spPr bwMode="auto">
          <a:xfrm>
            <a:off x="1810167" y="2232202"/>
            <a:ext cx="5248988" cy="1919570"/>
          </a:xfrm>
          <a:prstGeom prst="rect">
            <a:avLst/>
          </a:prstGeom>
          <a:noFill/>
          <a:ln w="9525">
            <a:noFill/>
            <a:miter lim="800000"/>
            <a:headEnd/>
            <a:tailEnd/>
          </a:ln>
        </p:spPr>
      </p:pic>
      <p:pic>
        <p:nvPicPr>
          <p:cNvPr id="108" name="Picture 107"/>
          <p:cNvPicPr>
            <a:picLocks noChangeAspect="1"/>
          </p:cNvPicPr>
          <p:nvPr/>
        </p:nvPicPr>
        <p:blipFill>
          <a:blip r:embed="rId21"/>
          <a:stretch>
            <a:fillRect/>
          </a:stretch>
        </p:blipFill>
        <p:spPr>
          <a:xfrm>
            <a:off x="8002567" y="2232202"/>
            <a:ext cx="2812013" cy="1919570"/>
          </a:xfrm>
          <a:prstGeom prst="rect">
            <a:avLst/>
          </a:prstGeom>
        </p:spPr>
      </p:pic>
      <p:pic>
        <p:nvPicPr>
          <p:cNvPr id="109" name="Picture 108"/>
          <p:cNvPicPr>
            <a:picLocks noChangeAspect="1"/>
          </p:cNvPicPr>
          <p:nvPr/>
        </p:nvPicPr>
        <p:blipFill>
          <a:blip r:embed="rId22"/>
          <a:srcRect r="50580" b="81015"/>
          <a:stretch>
            <a:fillRect/>
          </a:stretch>
        </p:blipFill>
        <p:spPr>
          <a:xfrm>
            <a:off x="36575434" y="1959237"/>
            <a:ext cx="3610008" cy="1919570"/>
          </a:xfrm>
          <a:prstGeom prst="rect">
            <a:avLst/>
          </a:prstGeom>
        </p:spPr>
      </p:pic>
      <p:sp>
        <p:nvSpPr>
          <p:cNvPr id="56" name="TextBox 55"/>
          <p:cNvSpPr txBox="1"/>
          <p:nvPr/>
        </p:nvSpPr>
        <p:spPr>
          <a:xfrm>
            <a:off x="44412228" y="1959237"/>
            <a:ext cx="7210967" cy="1646605"/>
          </a:xfrm>
          <a:prstGeom prst="rect">
            <a:avLst/>
          </a:prstGeom>
          <a:noFill/>
        </p:spPr>
        <p:txBody>
          <a:bodyPr wrap="square" rtlCol="0">
            <a:spAutoFit/>
          </a:bodyPr>
          <a:lstStyle/>
          <a:p>
            <a:r>
              <a:rPr lang="en-US" b="1" dirty="0" smtClean="0"/>
              <a:t>H51B-0883</a:t>
            </a:r>
            <a:endParaRPr lang="en-US" b="1" dirty="0"/>
          </a:p>
        </p:txBody>
      </p:sp>
      <p:pic>
        <p:nvPicPr>
          <p:cNvPr id="67" name="Picture 66" descr="IAEA_logo.jpg"/>
          <p:cNvPicPr>
            <a:picLocks noChangeAspect="1"/>
          </p:cNvPicPr>
          <p:nvPr/>
        </p:nvPicPr>
        <p:blipFill>
          <a:blip r:embed="rId23"/>
          <a:stretch>
            <a:fillRect/>
          </a:stretch>
        </p:blipFill>
        <p:spPr>
          <a:xfrm>
            <a:off x="40487600" y="3040607"/>
            <a:ext cx="3556000" cy="838200"/>
          </a:xfrm>
          <a:prstGeom prst="rect">
            <a:avLst/>
          </a:prstGeom>
        </p:spPr>
      </p:pic>
      <p:sp>
        <p:nvSpPr>
          <p:cNvPr id="73" name="TextBox 72"/>
          <p:cNvSpPr txBox="1"/>
          <p:nvPr/>
        </p:nvSpPr>
        <p:spPr>
          <a:xfrm>
            <a:off x="525874" y="5669280"/>
            <a:ext cx="11234326" cy="646331"/>
          </a:xfrm>
          <a:prstGeom prst="rect">
            <a:avLst/>
          </a:prstGeom>
          <a:noFill/>
        </p:spPr>
        <p:txBody>
          <a:bodyPr wrap="square" rtlCol="0">
            <a:spAutoFit/>
          </a:bodyPr>
          <a:lstStyle/>
          <a:p>
            <a:r>
              <a:rPr lang="en-US" sz="3600" b="1" dirty="0" smtClean="0">
                <a:latin typeface="Helvetica"/>
                <a:cs typeface="Helvetica"/>
              </a:rPr>
              <a:t>Introduction</a:t>
            </a:r>
            <a:endParaRPr lang="en-US" sz="3600" b="1" dirty="0">
              <a:latin typeface="Helvetica"/>
              <a:cs typeface="Helvetica"/>
            </a:endParaRPr>
          </a:p>
        </p:txBody>
      </p:sp>
      <p:sp>
        <p:nvSpPr>
          <p:cNvPr id="89" name="TextBox 88"/>
          <p:cNvSpPr txBox="1"/>
          <p:nvPr/>
        </p:nvSpPr>
        <p:spPr>
          <a:xfrm>
            <a:off x="574323" y="9241026"/>
            <a:ext cx="6484832" cy="646331"/>
          </a:xfrm>
          <a:prstGeom prst="rect">
            <a:avLst/>
          </a:prstGeom>
          <a:noFill/>
        </p:spPr>
        <p:txBody>
          <a:bodyPr wrap="square" rtlCol="0">
            <a:spAutoFit/>
          </a:bodyPr>
          <a:lstStyle/>
          <a:p>
            <a:r>
              <a:rPr lang="en-US" sz="3600" b="1" dirty="0" smtClean="0">
                <a:latin typeface="Helvetica"/>
                <a:cs typeface="Helvetica"/>
              </a:rPr>
              <a:t>Field Site</a:t>
            </a:r>
            <a:endParaRPr lang="en-US" sz="3600" b="1" dirty="0">
              <a:latin typeface="Helvetica"/>
              <a:cs typeface="Helvetica"/>
            </a:endParaRPr>
          </a:p>
        </p:txBody>
      </p:sp>
      <p:sp>
        <p:nvSpPr>
          <p:cNvPr id="93" name="TextBox 92"/>
          <p:cNvSpPr txBox="1"/>
          <p:nvPr/>
        </p:nvSpPr>
        <p:spPr>
          <a:xfrm>
            <a:off x="574323" y="24391195"/>
            <a:ext cx="7428244" cy="646331"/>
          </a:xfrm>
          <a:prstGeom prst="rect">
            <a:avLst/>
          </a:prstGeom>
          <a:noFill/>
        </p:spPr>
        <p:txBody>
          <a:bodyPr wrap="square" rtlCol="0">
            <a:spAutoFit/>
          </a:bodyPr>
          <a:lstStyle/>
          <a:p>
            <a:r>
              <a:rPr lang="en-US" sz="3600" b="1" dirty="0" smtClean="0">
                <a:latin typeface="Helvetica"/>
                <a:cs typeface="Helvetica"/>
              </a:rPr>
              <a:t>Isotope Analyzer</a:t>
            </a:r>
            <a:endParaRPr lang="en-US" sz="3600" b="1" dirty="0">
              <a:latin typeface="Helvetica"/>
              <a:cs typeface="Helvetica"/>
            </a:endParaRPr>
          </a:p>
        </p:txBody>
      </p:sp>
      <p:sp>
        <p:nvSpPr>
          <p:cNvPr id="98" name="TextBox 97"/>
          <p:cNvSpPr txBox="1"/>
          <p:nvPr/>
        </p:nvSpPr>
        <p:spPr>
          <a:xfrm>
            <a:off x="574323" y="27917898"/>
            <a:ext cx="5285360" cy="646331"/>
          </a:xfrm>
          <a:prstGeom prst="rect">
            <a:avLst/>
          </a:prstGeom>
          <a:noFill/>
        </p:spPr>
        <p:txBody>
          <a:bodyPr wrap="square" rtlCol="0">
            <a:spAutoFit/>
          </a:bodyPr>
          <a:lstStyle/>
          <a:p>
            <a:r>
              <a:rPr lang="en-US" sz="3600" b="1" dirty="0" smtClean="0">
                <a:latin typeface="Helvetica"/>
                <a:cs typeface="Helvetica"/>
              </a:rPr>
              <a:t>Conceptual Model</a:t>
            </a:r>
            <a:endParaRPr lang="en-US" sz="3600" b="1" dirty="0">
              <a:latin typeface="Helvetica"/>
              <a:cs typeface="Helvetica"/>
            </a:endParaRPr>
          </a:p>
        </p:txBody>
      </p:sp>
      <p:sp>
        <p:nvSpPr>
          <p:cNvPr id="110" name="Rectangle 109"/>
          <p:cNvSpPr/>
          <p:nvPr/>
        </p:nvSpPr>
        <p:spPr>
          <a:xfrm>
            <a:off x="10210800" y="30949900"/>
            <a:ext cx="603780" cy="1331306"/>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TextBox 110"/>
          <p:cNvSpPr txBox="1"/>
          <p:nvPr/>
        </p:nvSpPr>
        <p:spPr>
          <a:xfrm>
            <a:off x="13286225" y="28535169"/>
            <a:ext cx="2718220" cy="400110"/>
          </a:xfrm>
          <a:prstGeom prst="rect">
            <a:avLst/>
          </a:prstGeom>
          <a:noFill/>
        </p:spPr>
        <p:txBody>
          <a:bodyPr wrap="square" rtlCol="0">
            <a:spAutoFit/>
          </a:bodyPr>
          <a:lstStyle/>
          <a:p>
            <a:r>
              <a:rPr lang="en-US" sz="2000" dirty="0" smtClean="0"/>
              <a:t>Typical Soil Column</a:t>
            </a:r>
            <a:endParaRPr lang="en-US" sz="2000" dirty="0"/>
          </a:p>
        </p:txBody>
      </p:sp>
      <p:sp>
        <p:nvSpPr>
          <p:cNvPr id="112" name="TextBox 111"/>
          <p:cNvSpPr txBox="1"/>
          <p:nvPr/>
        </p:nvSpPr>
        <p:spPr>
          <a:xfrm>
            <a:off x="5331955" y="28535169"/>
            <a:ext cx="3454400" cy="400110"/>
          </a:xfrm>
          <a:prstGeom prst="rect">
            <a:avLst/>
          </a:prstGeom>
          <a:noFill/>
        </p:spPr>
        <p:txBody>
          <a:bodyPr wrap="square" rtlCol="0">
            <a:spAutoFit/>
          </a:bodyPr>
          <a:lstStyle/>
          <a:p>
            <a:r>
              <a:rPr lang="en-US" sz="2000" dirty="0" smtClean="0"/>
              <a:t>Shale Hills Cross-Section</a:t>
            </a:r>
            <a:endParaRPr lang="en-US" sz="2000" dirty="0"/>
          </a:p>
        </p:txBody>
      </p:sp>
      <p:sp>
        <p:nvSpPr>
          <p:cNvPr id="114" name="TextBox 113"/>
          <p:cNvSpPr txBox="1"/>
          <p:nvPr/>
        </p:nvSpPr>
        <p:spPr>
          <a:xfrm>
            <a:off x="17839931" y="5669280"/>
            <a:ext cx="5324869" cy="646331"/>
          </a:xfrm>
          <a:prstGeom prst="rect">
            <a:avLst/>
          </a:prstGeom>
          <a:noFill/>
        </p:spPr>
        <p:txBody>
          <a:bodyPr wrap="square" rtlCol="0">
            <a:spAutoFit/>
          </a:bodyPr>
          <a:lstStyle/>
          <a:p>
            <a:r>
              <a:rPr lang="en-US" sz="3600" b="1" dirty="0" smtClean="0">
                <a:latin typeface="Helvetica"/>
                <a:cs typeface="Helvetica"/>
              </a:rPr>
              <a:t>Water Flow Paths</a:t>
            </a:r>
            <a:endParaRPr lang="en-US" sz="3600" b="1" dirty="0">
              <a:latin typeface="Helvetica"/>
              <a:cs typeface="Helvetica"/>
            </a:endParaRPr>
          </a:p>
        </p:txBody>
      </p:sp>
      <p:sp>
        <p:nvSpPr>
          <p:cNvPr id="116" name="Rectangle 115"/>
          <p:cNvSpPr/>
          <p:nvPr/>
        </p:nvSpPr>
        <p:spPr>
          <a:xfrm>
            <a:off x="17373601" y="10927080"/>
            <a:ext cx="16459200" cy="25259309"/>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TextBox 116"/>
          <p:cNvSpPr txBox="1"/>
          <p:nvPr/>
        </p:nvSpPr>
        <p:spPr>
          <a:xfrm>
            <a:off x="17373601" y="10927080"/>
            <a:ext cx="5985269" cy="646331"/>
          </a:xfrm>
          <a:prstGeom prst="rect">
            <a:avLst/>
          </a:prstGeom>
          <a:noFill/>
        </p:spPr>
        <p:txBody>
          <a:bodyPr wrap="square" rtlCol="0">
            <a:spAutoFit/>
          </a:bodyPr>
          <a:lstStyle/>
          <a:p>
            <a:r>
              <a:rPr lang="en-US" sz="3600" b="1" dirty="0" smtClean="0">
                <a:latin typeface="Helvetica"/>
                <a:cs typeface="Helvetica"/>
              </a:rPr>
              <a:t>δ</a:t>
            </a:r>
            <a:r>
              <a:rPr lang="en-US" sz="3600" b="1" baseline="30000" dirty="0" smtClean="0">
                <a:latin typeface="Helvetica"/>
                <a:cs typeface="Helvetica"/>
              </a:rPr>
              <a:t>2</a:t>
            </a:r>
            <a:r>
              <a:rPr lang="en-US" sz="3600" b="1" dirty="0" smtClean="0">
                <a:latin typeface="Helvetica"/>
                <a:cs typeface="Helvetica"/>
              </a:rPr>
              <a:t>H and δ</a:t>
            </a:r>
            <a:r>
              <a:rPr lang="en-US" sz="3600" b="1" baseline="30000" dirty="0" smtClean="0">
                <a:latin typeface="Helvetica"/>
                <a:cs typeface="Helvetica"/>
              </a:rPr>
              <a:t>18</a:t>
            </a:r>
            <a:r>
              <a:rPr lang="en-US" sz="3600" b="1" dirty="0" smtClean="0">
                <a:latin typeface="Helvetica"/>
                <a:cs typeface="Helvetica"/>
              </a:rPr>
              <a:t>O Data</a:t>
            </a:r>
            <a:endParaRPr lang="en-US" sz="3600" b="1" dirty="0">
              <a:latin typeface="Helvetica"/>
              <a:cs typeface="Helvetica"/>
            </a:endParaRPr>
          </a:p>
        </p:txBody>
      </p:sp>
      <p:sp>
        <p:nvSpPr>
          <p:cNvPr id="77" name="Rectangle 76"/>
          <p:cNvSpPr/>
          <p:nvPr/>
        </p:nvSpPr>
        <p:spPr>
          <a:xfrm>
            <a:off x="34290000" y="5669280"/>
            <a:ext cx="16459200" cy="1181862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TextBox 77"/>
          <p:cNvSpPr txBox="1"/>
          <p:nvPr/>
        </p:nvSpPr>
        <p:spPr>
          <a:xfrm>
            <a:off x="34533530" y="5669280"/>
            <a:ext cx="7565024" cy="646331"/>
          </a:xfrm>
          <a:prstGeom prst="rect">
            <a:avLst/>
          </a:prstGeom>
          <a:noFill/>
        </p:spPr>
        <p:txBody>
          <a:bodyPr wrap="square" rtlCol="0">
            <a:spAutoFit/>
          </a:bodyPr>
          <a:lstStyle/>
          <a:p>
            <a:r>
              <a:rPr lang="en-US" sz="3600" b="1" dirty="0" smtClean="0">
                <a:latin typeface="Helvetica"/>
                <a:cs typeface="Helvetica"/>
              </a:rPr>
              <a:t>Clustering of δ</a:t>
            </a:r>
            <a:r>
              <a:rPr lang="en-US" sz="3600" b="1" baseline="30000" dirty="0" smtClean="0">
                <a:latin typeface="Helvetica"/>
                <a:cs typeface="Helvetica"/>
              </a:rPr>
              <a:t>2</a:t>
            </a:r>
            <a:r>
              <a:rPr lang="en-US" sz="3600" b="1" dirty="0" smtClean="0">
                <a:latin typeface="Helvetica"/>
                <a:cs typeface="Helvetica"/>
              </a:rPr>
              <a:t>H and δ</a:t>
            </a:r>
            <a:r>
              <a:rPr lang="en-US" sz="3600" b="1" baseline="30000" dirty="0" smtClean="0">
                <a:latin typeface="Helvetica"/>
                <a:cs typeface="Helvetica"/>
              </a:rPr>
              <a:t>18</a:t>
            </a:r>
            <a:r>
              <a:rPr lang="en-US" sz="3600" b="1" dirty="0" smtClean="0">
                <a:latin typeface="Helvetica"/>
                <a:cs typeface="Helvetica"/>
              </a:rPr>
              <a:t>O Data</a:t>
            </a:r>
            <a:endParaRPr lang="en-US" sz="3600" b="1" dirty="0">
              <a:latin typeface="Helvetica"/>
              <a:cs typeface="Helvetica"/>
            </a:endParaRPr>
          </a:p>
        </p:txBody>
      </p:sp>
      <p:pic>
        <p:nvPicPr>
          <p:cNvPr id="79" name="Picture 78" descr="precip_clusters.bmp"/>
          <p:cNvPicPr>
            <a:picLocks noChangeAspect="1"/>
          </p:cNvPicPr>
          <p:nvPr/>
        </p:nvPicPr>
        <p:blipFill>
          <a:blip r:embed="rId24"/>
          <a:stretch>
            <a:fillRect/>
          </a:stretch>
        </p:blipFill>
        <p:spPr>
          <a:xfrm>
            <a:off x="37353342" y="7036981"/>
            <a:ext cx="2832100" cy="2204044"/>
          </a:xfrm>
          <a:prstGeom prst="rect">
            <a:avLst/>
          </a:prstGeom>
        </p:spPr>
      </p:pic>
      <p:pic>
        <p:nvPicPr>
          <p:cNvPr id="80" name="Picture 79" descr="soil_clusters.bmp"/>
          <p:cNvPicPr>
            <a:picLocks noChangeAspect="1"/>
          </p:cNvPicPr>
          <p:nvPr/>
        </p:nvPicPr>
        <p:blipFill>
          <a:blip r:embed="rId25"/>
          <a:stretch>
            <a:fillRect/>
          </a:stretch>
        </p:blipFill>
        <p:spPr>
          <a:xfrm>
            <a:off x="37353342" y="9701784"/>
            <a:ext cx="2832100" cy="2204044"/>
          </a:xfrm>
          <a:prstGeom prst="rect">
            <a:avLst/>
          </a:prstGeom>
        </p:spPr>
      </p:pic>
      <p:pic>
        <p:nvPicPr>
          <p:cNvPr id="85" name="Picture 84" descr="gw_clusters.bmp"/>
          <p:cNvPicPr>
            <a:picLocks noChangeAspect="1"/>
          </p:cNvPicPr>
          <p:nvPr/>
        </p:nvPicPr>
        <p:blipFill>
          <a:blip r:embed="rId26"/>
          <a:stretch>
            <a:fillRect/>
          </a:stretch>
        </p:blipFill>
        <p:spPr>
          <a:xfrm>
            <a:off x="37353342" y="12362688"/>
            <a:ext cx="2832100" cy="2204044"/>
          </a:xfrm>
          <a:prstGeom prst="rect">
            <a:avLst/>
          </a:prstGeom>
        </p:spPr>
      </p:pic>
      <p:pic>
        <p:nvPicPr>
          <p:cNvPr id="87" name="Picture 86" descr="stream_clusters.bmp"/>
          <p:cNvPicPr>
            <a:picLocks noChangeAspect="1"/>
          </p:cNvPicPr>
          <p:nvPr/>
        </p:nvPicPr>
        <p:blipFill>
          <a:blip r:embed="rId27"/>
          <a:stretch>
            <a:fillRect/>
          </a:stretch>
        </p:blipFill>
        <p:spPr>
          <a:xfrm>
            <a:off x="37353342" y="15023592"/>
            <a:ext cx="2832100" cy="2204044"/>
          </a:xfrm>
          <a:prstGeom prst="rect">
            <a:avLst/>
          </a:prstGeom>
        </p:spPr>
      </p:pic>
      <p:sp>
        <p:nvSpPr>
          <p:cNvPr id="100" name="TextBox 99"/>
          <p:cNvSpPr txBox="1"/>
          <p:nvPr/>
        </p:nvSpPr>
        <p:spPr>
          <a:xfrm>
            <a:off x="36296599" y="6315611"/>
            <a:ext cx="5003801" cy="523220"/>
          </a:xfrm>
          <a:prstGeom prst="rect">
            <a:avLst/>
          </a:prstGeom>
          <a:noFill/>
        </p:spPr>
        <p:txBody>
          <a:bodyPr wrap="square" rtlCol="0">
            <a:spAutoFit/>
          </a:bodyPr>
          <a:lstStyle/>
          <a:p>
            <a:pPr algn="ctr"/>
            <a:r>
              <a:rPr lang="en-US" sz="2800" dirty="0" smtClean="0"/>
              <a:t>Clusters from K-Means Algorithm</a:t>
            </a:r>
            <a:endParaRPr lang="en-US" sz="2800" dirty="0"/>
          </a:p>
        </p:txBody>
      </p:sp>
      <p:sp>
        <p:nvSpPr>
          <p:cNvPr id="104" name="TextBox 103"/>
          <p:cNvSpPr txBox="1"/>
          <p:nvPr/>
        </p:nvSpPr>
        <p:spPr>
          <a:xfrm>
            <a:off x="35018076" y="7772400"/>
            <a:ext cx="2167524" cy="461665"/>
          </a:xfrm>
          <a:prstGeom prst="rect">
            <a:avLst/>
          </a:prstGeom>
          <a:noFill/>
        </p:spPr>
        <p:txBody>
          <a:bodyPr wrap="square" rtlCol="0">
            <a:spAutoFit/>
          </a:bodyPr>
          <a:lstStyle/>
          <a:p>
            <a:r>
              <a:rPr lang="en-US" sz="2400" dirty="0" smtClean="0"/>
              <a:t>Precipitation</a:t>
            </a:r>
            <a:endParaRPr lang="en-US" sz="2400" dirty="0"/>
          </a:p>
        </p:txBody>
      </p:sp>
      <p:sp>
        <p:nvSpPr>
          <p:cNvPr id="105" name="TextBox 104"/>
          <p:cNvSpPr txBox="1"/>
          <p:nvPr/>
        </p:nvSpPr>
        <p:spPr>
          <a:xfrm>
            <a:off x="35191700" y="10330487"/>
            <a:ext cx="1993900" cy="461665"/>
          </a:xfrm>
          <a:prstGeom prst="rect">
            <a:avLst/>
          </a:prstGeom>
          <a:noFill/>
        </p:spPr>
        <p:txBody>
          <a:bodyPr wrap="square" rtlCol="0">
            <a:spAutoFit/>
          </a:bodyPr>
          <a:lstStyle/>
          <a:p>
            <a:r>
              <a:rPr lang="en-US" sz="2400" dirty="0" smtClean="0"/>
              <a:t>Soil water</a:t>
            </a:r>
            <a:endParaRPr lang="en-US" sz="2400" dirty="0"/>
          </a:p>
        </p:txBody>
      </p:sp>
      <p:sp>
        <p:nvSpPr>
          <p:cNvPr id="106" name="TextBox 105"/>
          <p:cNvSpPr txBox="1"/>
          <p:nvPr/>
        </p:nvSpPr>
        <p:spPr>
          <a:xfrm>
            <a:off x="35191700" y="13098230"/>
            <a:ext cx="1993900" cy="830997"/>
          </a:xfrm>
          <a:prstGeom prst="rect">
            <a:avLst/>
          </a:prstGeom>
          <a:noFill/>
        </p:spPr>
        <p:txBody>
          <a:bodyPr wrap="square" rtlCol="0">
            <a:spAutoFit/>
          </a:bodyPr>
          <a:lstStyle/>
          <a:p>
            <a:r>
              <a:rPr lang="en-US" sz="2400" dirty="0" smtClean="0"/>
              <a:t>Shallow Groundwater</a:t>
            </a:r>
            <a:endParaRPr lang="en-US" sz="2400" dirty="0"/>
          </a:p>
        </p:txBody>
      </p:sp>
      <p:sp>
        <p:nvSpPr>
          <p:cNvPr id="118" name="TextBox 117"/>
          <p:cNvSpPr txBox="1"/>
          <p:nvPr/>
        </p:nvSpPr>
        <p:spPr>
          <a:xfrm>
            <a:off x="35191700" y="15805050"/>
            <a:ext cx="1993900" cy="461665"/>
          </a:xfrm>
          <a:prstGeom prst="rect">
            <a:avLst/>
          </a:prstGeom>
          <a:noFill/>
        </p:spPr>
        <p:txBody>
          <a:bodyPr wrap="square" rtlCol="0">
            <a:spAutoFit/>
          </a:bodyPr>
          <a:lstStyle/>
          <a:p>
            <a:r>
              <a:rPr lang="en-US" sz="2400" dirty="0" smtClean="0"/>
              <a:t>Stream water</a:t>
            </a:r>
            <a:endParaRPr lang="en-US" sz="2400" dirty="0"/>
          </a:p>
        </p:txBody>
      </p:sp>
      <p:pic>
        <p:nvPicPr>
          <p:cNvPr id="119" name="Picture 118" descr="precip_type.bmp"/>
          <p:cNvPicPr>
            <a:picLocks noChangeAspect="1"/>
          </p:cNvPicPr>
          <p:nvPr/>
        </p:nvPicPr>
        <p:blipFill>
          <a:blip r:embed="rId28"/>
          <a:stretch>
            <a:fillRect/>
          </a:stretch>
        </p:blipFill>
        <p:spPr>
          <a:xfrm>
            <a:off x="46534868" y="7036981"/>
            <a:ext cx="2832100" cy="2204044"/>
          </a:xfrm>
          <a:prstGeom prst="rect">
            <a:avLst/>
          </a:prstGeom>
        </p:spPr>
      </p:pic>
      <p:pic>
        <p:nvPicPr>
          <p:cNvPr id="120" name="Picture 119" descr="soil_growingseason.bmp"/>
          <p:cNvPicPr>
            <a:picLocks noChangeAspect="1"/>
          </p:cNvPicPr>
          <p:nvPr/>
        </p:nvPicPr>
        <p:blipFill>
          <a:blip r:embed="rId29"/>
          <a:stretch>
            <a:fillRect/>
          </a:stretch>
        </p:blipFill>
        <p:spPr>
          <a:xfrm>
            <a:off x="46529506" y="9702169"/>
            <a:ext cx="2832100" cy="2204044"/>
          </a:xfrm>
          <a:prstGeom prst="rect">
            <a:avLst/>
          </a:prstGeom>
        </p:spPr>
      </p:pic>
      <p:pic>
        <p:nvPicPr>
          <p:cNvPr id="121" name="Picture 120" descr="gw_seasons.bmp"/>
          <p:cNvPicPr>
            <a:picLocks noChangeAspect="1"/>
          </p:cNvPicPr>
          <p:nvPr/>
        </p:nvPicPr>
        <p:blipFill>
          <a:blip r:embed="rId30"/>
          <a:stretch>
            <a:fillRect/>
          </a:stretch>
        </p:blipFill>
        <p:spPr>
          <a:xfrm>
            <a:off x="46532187" y="12362689"/>
            <a:ext cx="2832099" cy="2204044"/>
          </a:xfrm>
          <a:prstGeom prst="rect">
            <a:avLst/>
          </a:prstGeom>
        </p:spPr>
      </p:pic>
      <p:pic>
        <p:nvPicPr>
          <p:cNvPr id="122" name="Picture 121" descr="stream_seasons.bmp"/>
          <p:cNvPicPr>
            <a:picLocks noChangeAspect="1"/>
          </p:cNvPicPr>
          <p:nvPr/>
        </p:nvPicPr>
        <p:blipFill>
          <a:blip r:embed="rId31"/>
          <a:stretch>
            <a:fillRect/>
          </a:stretch>
        </p:blipFill>
        <p:spPr>
          <a:xfrm>
            <a:off x="46532187" y="15023592"/>
            <a:ext cx="2832100" cy="2204045"/>
          </a:xfrm>
          <a:prstGeom prst="rect">
            <a:avLst/>
          </a:prstGeom>
        </p:spPr>
      </p:pic>
      <p:sp>
        <p:nvSpPr>
          <p:cNvPr id="123" name="TextBox 122"/>
          <p:cNvSpPr txBox="1"/>
          <p:nvPr/>
        </p:nvSpPr>
        <p:spPr>
          <a:xfrm>
            <a:off x="45018961" y="6315611"/>
            <a:ext cx="5997501" cy="523220"/>
          </a:xfrm>
          <a:prstGeom prst="rect">
            <a:avLst/>
          </a:prstGeom>
          <a:noFill/>
        </p:spPr>
        <p:txBody>
          <a:bodyPr wrap="square" rtlCol="0">
            <a:spAutoFit/>
          </a:bodyPr>
          <a:lstStyle/>
          <a:p>
            <a:r>
              <a:rPr lang="en-US" sz="2800" dirty="0" smtClean="0"/>
              <a:t>Physical Basis for K-Means Clusters</a:t>
            </a:r>
            <a:endParaRPr lang="en-US" sz="2800" dirty="0"/>
          </a:p>
        </p:txBody>
      </p:sp>
      <p:sp>
        <p:nvSpPr>
          <p:cNvPr id="124" name="TextBox 123"/>
          <p:cNvSpPr txBox="1"/>
          <p:nvPr/>
        </p:nvSpPr>
        <p:spPr>
          <a:xfrm>
            <a:off x="40487600" y="7315200"/>
            <a:ext cx="5811519" cy="1631216"/>
          </a:xfrm>
          <a:prstGeom prst="rect">
            <a:avLst/>
          </a:prstGeom>
          <a:noFill/>
        </p:spPr>
        <p:txBody>
          <a:bodyPr wrap="square" rtlCol="0">
            <a:spAutoFit/>
          </a:bodyPr>
          <a:lstStyle/>
          <a:p>
            <a:r>
              <a:rPr lang="en-US" sz="2000" dirty="0" smtClean="0"/>
              <a:t>The precipitation clusters are related to the type of precipitation. </a:t>
            </a:r>
            <a:r>
              <a:rPr lang="en-US" sz="2000" dirty="0" smtClean="0"/>
              <a:t> Snow is depleted and precipitation events with hail are enriched.  The reason for these differences is due to the temperature during the precipitation events.</a:t>
            </a:r>
            <a:endParaRPr lang="en-US" sz="2000" dirty="0"/>
          </a:p>
        </p:txBody>
      </p:sp>
      <p:sp>
        <p:nvSpPr>
          <p:cNvPr id="125" name="TextBox 124"/>
          <p:cNvSpPr txBox="1"/>
          <p:nvPr/>
        </p:nvSpPr>
        <p:spPr>
          <a:xfrm>
            <a:off x="40487600" y="9702169"/>
            <a:ext cx="5811519" cy="1631216"/>
          </a:xfrm>
          <a:prstGeom prst="rect">
            <a:avLst/>
          </a:prstGeom>
          <a:noFill/>
        </p:spPr>
        <p:txBody>
          <a:bodyPr wrap="square" rtlCol="0">
            <a:spAutoFit/>
          </a:bodyPr>
          <a:lstStyle/>
          <a:p>
            <a:r>
              <a:rPr lang="en-US" sz="2000" dirty="0" smtClean="0"/>
              <a:t>The soil water clusters are related to the</a:t>
            </a:r>
            <a:r>
              <a:rPr lang="en-US" sz="2000" dirty="0" smtClean="0"/>
              <a:t> differences in δ</a:t>
            </a:r>
            <a:r>
              <a:rPr lang="en-US" sz="2000" baseline="30000" dirty="0" smtClean="0"/>
              <a:t>2</a:t>
            </a:r>
            <a:r>
              <a:rPr lang="en-US" sz="2000" dirty="0" smtClean="0"/>
              <a:t>H and δ</a:t>
            </a:r>
            <a:r>
              <a:rPr lang="en-US" sz="2000" baseline="30000" dirty="0" smtClean="0"/>
              <a:t>18</a:t>
            </a:r>
            <a:r>
              <a:rPr lang="en-US" sz="2000" dirty="0" smtClean="0"/>
              <a:t>O of the</a:t>
            </a:r>
            <a:r>
              <a:rPr lang="en-US" sz="2000" dirty="0" smtClean="0"/>
              <a:t> soil water </a:t>
            </a:r>
            <a:r>
              <a:rPr lang="en-US" sz="2000" dirty="0" smtClean="0"/>
              <a:t>between the cold season and the warm season. </a:t>
            </a:r>
            <a:r>
              <a:rPr lang="en-US" sz="2000" dirty="0" smtClean="0"/>
              <a:t> </a:t>
            </a:r>
            <a:r>
              <a:rPr lang="en-US" sz="2000" dirty="0" smtClean="0"/>
              <a:t>The cold season </a:t>
            </a:r>
            <a:r>
              <a:rPr lang="en-US" sz="2000" dirty="0" smtClean="0"/>
              <a:t>soil water is depleted due to snowmelt and the warm season soil water is enriched due to evaporation</a:t>
            </a:r>
            <a:r>
              <a:rPr lang="en-US" sz="2000" dirty="0" smtClean="0"/>
              <a:t>.</a:t>
            </a:r>
            <a:endParaRPr lang="en-US" sz="2000" dirty="0"/>
          </a:p>
        </p:txBody>
      </p:sp>
      <p:sp>
        <p:nvSpPr>
          <p:cNvPr id="126" name="TextBox 125"/>
          <p:cNvSpPr txBox="1"/>
          <p:nvPr/>
        </p:nvSpPr>
        <p:spPr>
          <a:xfrm>
            <a:off x="40487600" y="12585700"/>
            <a:ext cx="5811519" cy="1938992"/>
          </a:xfrm>
          <a:prstGeom prst="rect">
            <a:avLst/>
          </a:prstGeom>
          <a:noFill/>
        </p:spPr>
        <p:txBody>
          <a:bodyPr wrap="square" rtlCol="0">
            <a:spAutoFit/>
          </a:bodyPr>
          <a:lstStyle/>
          <a:p>
            <a:r>
              <a:rPr lang="en-US" sz="2000" dirty="0" smtClean="0"/>
              <a:t>The</a:t>
            </a:r>
            <a:r>
              <a:rPr lang="en-US" sz="2000" dirty="0" smtClean="0"/>
              <a:t> shallow groundwater </a:t>
            </a:r>
            <a:r>
              <a:rPr lang="en-US" sz="2000" dirty="0" smtClean="0"/>
              <a:t>clusters are</a:t>
            </a:r>
            <a:r>
              <a:rPr lang="en-US" sz="2000" dirty="0" smtClean="0"/>
              <a:t> related to the differences in δ</a:t>
            </a:r>
            <a:r>
              <a:rPr lang="en-US" sz="2000" baseline="30000" dirty="0" smtClean="0"/>
              <a:t>2</a:t>
            </a:r>
            <a:r>
              <a:rPr lang="en-US" sz="2000" dirty="0" smtClean="0"/>
              <a:t>H and δ</a:t>
            </a:r>
            <a:r>
              <a:rPr lang="en-US" sz="2000" baseline="30000" dirty="0" smtClean="0"/>
              <a:t>18</a:t>
            </a:r>
            <a:r>
              <a:rPr lang="en-US" sz="2000" dirty="0" smtClean="0"/>
              <a:t>O of the</a:t>
            </a:r>
            <a:r>
              <a:rPr lang="en-US" sz="2000" dirty="0" smtClean="0"/>
              <a:t> groundwater </a:t>
            </a:r>
            <a:r>
              <a:rPr lang="en-US" sz="2000" dirty="0" smtClean="0"/>
              <a:t>between the cold season and the warm season.  </a:t>
            </a:r>
            <a:r>
              <a:rPr lang="en-US" sz="2000" dirty="0" smtClean="0"/>
              <a:t>The</a:t>
            </a:r>
            <a:r>
              <a:rPr lang="en-US" sz="2000" dirty="0" smtClean="0"/>
              <a:t> shallow groundwater </a:t>
            </a:r>
            <a:r>
              <a:rPr lang="en-US" sz="2000" dirty="0" smtClean="0"/>
              <a:t>does not </a:t>
            </a:r>
            <a:r>
              <a:rPr lang="en-US" sz="2000" dirty="0" smtClean="0"/>
              <a:t>separate </a:t>
            </a:r>
            <a:r>
              <a:rPr lang="en-US" sz="2000" dirty="0" smtClean="0"/>
              <a:t>well because the values </a:t>
            </a:r>
            <a:r>
              <a:rPr lang="en-US" sz="2000" dirty="0" smtClean="0"/>
              <a:t>are </a:t>
            </a:r>
            <a:r>
              <a:rPr lang="en-US" sz="2000" dirty="0" smtClean="0"/>
              <a:t>consistent.</a:t>
            </a:r>
          </a:p>
          <a:p>
            <a:endParaRPr lang="en-US" sz="2000" dirty="0"/>
          </a:p>
        </p:txBody>
      </p:sp>
      <p:sp>
        <p:nvSpPr>
          <p:cNvPr id="127" name="TextBox 126"/>
          <p:cNvSpPr txBox="1"/>
          <p:nvPr/>
        </p:nvSpPr>
        <p:spPr>
          <a:xfrm>
            <a:off x="40487600" y="15023592"/>
            <a:ext cx="5811519" cy="1938992"/>
          </a:xfrm>
          <a:prstGeom prst="rect">
            <a:avLst/>
          </a:prstGeom>
          <a:noFill/>
        </p:spPr>
        <p:txBody>
          <a:bodyPr wrap="square" rtlCol="0">
            <a:spAutoFit/>
          </a:bodyPr>
          <a:lstStyle/>
          <a:p>
            <a:r>
              <a:rPr lang="en-US" sz="2000" dirty="0" smtClean="0"/>
              <a:t>The stream water clusters are related</a:t>
            </a:r>
            <a:r>
              <a:rPr lang="en-US" sz="2000" dirty="0" smtClean="0"/>
              <a:t> to the differences in δ</a:t>
            </a:r>
            <a:r>
              <a:rPr lang="en-US" sz="2000" baseline="30000" dirty="0" smtClean="0"/>
              <a:t>2</a:t>
            </a:r>
            <a:r>
              <a:rPr lang="en-US" sz="2000" dirty="0" smtClean="0"/>
              <a:t>H and δ</a:t>
            </a:r>
            <a:r>
              <a:rPr lang="en-US" sz="2000" baseline="30000" dirty="0" smtClean="0"/>
              <a:t>18</a:t>
            </a:r>
            <a:r>
              <a:rPr lang="en-US" sz="2000" dirty="0" smtClean="0"/>
              <a:t>O of the stream between the cold season and the warm season.  </a:t>
            </a:r>
            <a:r>
              <a:rPr lang="en-US" sz="2000" dirty="0" smtClean="0"/>
              <a:t>The stream water does not separate well because during the beginning of the</a:t>
            </a:r>
            <a:r>
              <a:rPr lang="en-US" sz="2000" dirty="0" smtClean="0"/>
              <a:t> warm season the </a:t>
            </a:r>
            <a:r>
              <a:rPr lang="en-US" sz="2000" dirty="0" smtClean="0"/>
              <a:t>stream is still being supplied by snow melt.</a:t>
            </a:r>
            <a:endParaRPr lang="en-US" sz="2000" dirty="0"/>
          </a:p>
        </p:txBody>
      </p:sp>
      <p:sp>
        <p:nvSpPr>
          <p:cNvPr id="128" name="Rectangle 127"/>
          <p:cNvSpPr/>
          <p:nvPr/>
        </p:nvSpPr>
        <p:spPr>
          <a:xfrm>
            <a:off x="34290000" y="17826596"/>
            <a:ext cx="16459200" cy="17344287"/>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TextBox 128"/>
          <p:cNvSpPr txBox="1"/>
          <p:nvPr/>
        </p:nvSpPr>
        <p:spPr>
          <a:xfrm>
            <a:off x="34290000" y="18079412"/>
            <a:ext cx="6806634" cy="646331"/>
          </a:xfrm>
          <a:prstGeom prst="rect">
            <a:avLst/>
          </a:prstGeom>
          <a:noFill/>
        </p:spPr>
        <p:txBody>
          <a:bodyPr wrap="square" rtlCol="0">
            <a:spAutoFit/>
          </a:bodyPr>
          <a:lstStyle/>
          <a:p>
            <a:r>
              <a:rPr lang="en-US" sz="3600" b="1" dirty="0" smtClean="0">
                <a:latin typeface="Helvetica"/>
                <a:cs typeface="Helvetica"/>
              </a:rPr>
              <a:t>Mobile/Immobile Flow</a:t>
            </a:r>
            <a:endParaRPr lang="en-US" sz="3600" b="1" dirty="0">
              <a:latin typeface="Helvetica"/>
              <a:cs typeface="Helvetica"/>
            </a:endParaRPr>
          </a:p>
        </p:txBody>
      </p:sp>
      <p:sp>
        <p:nvSpPr>
          <p:cNvPr id="130" name="Rectangle 129"/>
          <p:cNvSpPr/>
          <p:nvPr/>
        </p:nvSpPr>
        <p:spPr>
          <a:xfrm>
            <a:off x="34290000" y="35540058"/>
            <a:ext cx="16459200" cy="2542470"/>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TextBox 130"/>
          <p:cNvSpPr txBox="1"/>
          <p:nvPr/>
        </p:nvSpPr>
        <p:spPr>
          <a:xfrm>
            <a:off x="34290000" y="35540058"/>
            <a:ext cx="5002212" cy="646331"/>
          </a:xfrm>
          <a:prstGeom prst="rect">
            <a:avLst/>
          </a:prstGeom>
          <a:noFill/>
        </p:spPr>
        <p:txBody>
          <a:bodyPr wrap="square" rtlCol="0">
            <a:spAutoFit/>
          </a:bodyPr>
          <a:lstStyle/>
          <a:p>
            <a:r>
              <a:rPr lang="en-US" sz="3600" b="1" dirty="0" smtClean="0">
                <a:latin typeface="Helvetica"/>
                <a:cs typeface="Helvetica"/>
              </a:rPr>
              <a:t>Summary</a:t>
            </a:r>
            <a:endParaRPr lang="en-US" sz="3600" b="1" dirty="0">
              <a:latin typeface="Helvetica"/>
              <a:cs typeface="Helvetica"/>
            </a:endParaRPr>
          </a:p>
        </p:txBody>
      </p:sp>
      <p:sp>
        <p:nvSpPr>
          <p:cNvPr id="132" name="TextBox 131"/>
          <p:cNvSpPr txBox="1"/>
          <p:nvPr/>
        </p:nvSpPr>
        <p:spPr>
          <a:xfrm>
            <a:off x="34290000" y="36186389"/>
            <a:ext cx="16215670" cy="1938992"/>
          </a:xfrm>
          <a:prstGeom prst="rect">
            <a:avLst/>
          </a:prstGeom>
          <a:noFill/>
        </p:spPr>
        <p:txBody>
          <a:bodyPr wrap="square" rtlCol="0">
            <a:spAutoFit/>
          </a:bodyPr>
          <a:lstStyle/>
          <a:p>
            <a:r>
              <a:rPr lang="en-US" sz="2400" dirty="0" smtClean="0"/>
              <a:t>The comprehensive sampling of δ</a:t>
            </a:r>
            <a:r>
              <a:rPr lang="en-US" sz="2400" baseline="30000" dirty="0" smtClean="0"/>
              <a:t>2</a:t>
            </a:r>
            <a:r>
              <a:rPr lang="en-US" sz="2400" dirty="0" smtClean="0"/>
              <a:t>H and δ</a:t>
            </a:r>
            <a:r>
              <a:rPr lang="en-US" sz="2400" baseline="30000" dirty="0" smtClean="0"/>
              <a:t>18</a:t>
            </a:r>
            <a:r>
              <a:rPr lang="en-US" sz="2400" dirty="0" smtClean="0"/>
              <a:t>O at Shale Hills has allowed for the estimation of flow paths, and a signature of mobile and immobile flow.  Precipitation enters the soil, where it stays unless it is wet enough to enter the </a:t>
            </a:r>
            <a:r>
              <a:rPr lang="en-US" sz="2400" dirty="0" err="1" smtClean="0"/>
              <a:t>macropores</a:t>
            </a:r>
            <a:r>
              <a:rPr lang="en-US" sz="2400" dirty="0" smtClean="0"/>
              <a:t> and recharge the</a:t>
            </a:r>
            <a:r>
              <a:rPr lang="en-US" sz="2400" dirty="0" smtClean="0"/>
              <a:t> shallow groundwater</a:t>
            </a:r>
            <a:r>
              <a:rPr lang="en-US" sz="2400" dirty="0" smtClean="0"/>
              <a:t>. </a:t>
            </a:r>
            <a:r>
              <a:rPr lang="en-US" sz="2400" dirty="0" smtClean="0"/>
              <a:t> Shallow groundwater then supplies the stream with the majority of it’s water.  Future sampling of the vegetation will further enhance the determination </a:t>
            </a:r>
            <a:r>
              <a:rPr lang="en-US" sz="2400" dirty="0" smtClean="0"/>
              <a:t>of the immobile flow signature.  Also, age modeling will use the δ</a:t>
            </a:r>
            <a:r>
              <a:rPr lang="en-US" sz="2400" baseline="30000" dirty="0" smtClean="0"/>
              <a:t>2</a:t>
            </a:r>
            <a:r>
              <a:rPr lang="en-US" sz="2400" dirty="0" smtClean="0"/>
              <a:t>H and δ</a:t>
            </a:r>
            <a:r>
              <a:rPr lang="en-US" sz="2400" baseline="30000" dirty="0" smtClean="0"/>
              <a:t>18</a:t>
            </a:r>
            <a:r>
              <a:rPr lang="en-US" sz="2400" dirty="0" smtClean="0"/>
              <a:t>O signatures to determine a lumped age for each store in the system. </a:t>
            </a:r>
            <a:endParaRPr lang="en-US" sz="2400" dirty="0"/>
          </a:p>
        </p:txBody>
      </p:sp>
      <p:pic>
        <p:nvPicPr>
          <p:cNvPr id="47" name="Picture 46" descr="CZOSitesPic.jpg"/>
          <p:cNvPicPr>
            <a:picLocks noChangeAspect="1"/>
          </p:cNvPicPr>
          <p:nvPr/>
        </p:nvPicPr>
        <p:blipFill>
          <a:blip r:embed="rId32"/>
          <a:stretch>
            <a:fillRect/>
          </a:stretch>
        </p:blipFill>
        <p:spPr>
          <a:xfrm>
            <a:off x="11581017" y="9241026"/>
            <a:ext cx="5091917" cy="2354074"/>
          </a:xfrm>
          <a:prstGeom prst="rect">
            <a:avLst/>
          </a:prstGeom>
        </p:spPr>
      </p:pic>
      <p:cxnSp>
        <p:nvCxnSpPr>
          <p:cNvPr id="76" name="Straight Connector 75"/>
          <p:cNvCxnSpPr/>
          <p:nvPr/>
        </p:nvCxnSpPr>
        <p:spPr>
          <a:xfrm flipV="1">
            <a:off x="8864601" y="9702169"/>
            <a:ext cx="5791198" cy="53408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p:nvPr/>
        </p:nvCxnSpPr>
        <p:spPr>
          <a:xfrm rot="5400000" flipH="1" flipV="1">
            <a:off x="3442826" y="32817926"/>
            <a:ext cx="2085629" cy="129032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2603500" y="34332977"/>
            <a:ext cx="2728455" cy="400110"/>
          </a:xfrm>
          <a:prstGeom prst="rect">
            <a:avLst/>
          </a:prstGeom>
          <a:noFill/>
        </p:spPr>
        <p:txBody>
          <a:bodyPr wrap="square" rtlCol="0">
            <a:spAutoFit/>
          </a:bodyPr>
          <a:lstStyle/>
          <a:p>
            <a:r>
              <a:rPr lang="en-US" sz="2000" dirty="0" smtClean="0"/>
              <a:t>c</a:t>
            </a:r>
            <a:r>
              <a:rPr lang="en-US" sz="2000" dirty="0" smtClean="0"/>
              <a:t>old season water table</a:t>
            </a:r>
            <a:endParaRPr lang="en-US" sz="2000" dirty="0"/>
          </a:p>
        </p:txBody>
      </p:sp>
      <p:cxnSp>
        <p:nvCxnSpPr>
          <p:cNvPr id="137" name="Straight Arrow Connector 136"/>
          <p:cNvCxnSpPr/>
          <p:nvPr/>
        </p:nvCxnSpPr>
        <p:spPr>
          <a:xfrm rot="16200000" flipV="1">
            <a:off x="7855736" y="33141435"/>
            <a:ext cx="1511299" cy="121763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38" name="TextBox 137"/>
          <p:cNvSpPr txBox="1"/>
          <p:nvPr/>
        </p:nvSpPr>
        <p:spPr>
          <a:xfrm>
            <a:off x="8191500" y="34332977"/>
            <a:ext cx="3187700" cy="400110"/>
          </a:xfrm>
          <a:prstGeom prst="rect">
            <a:avLst/>
          </a:prstGeom>
          <a:noFill/>
        </p:spPr>
        <p:txBody>
          <a:bodyPr wrap="square" rtlCol="0">
            <a:spAutoFit/>
          </a:bodyPr>
          <a:lstStyle/>
          <a:p>
            <a:r>
              <a:rPr lang="en-US" sz="2000" dirty="0" smtClean="0"/>
              <a:t>w</a:t>
            </a:r>
            <a:r>
              <a:rPr lang="en-US" sz="2000" dirty="0" smtClean="0"/>
              <a:t>arm season water table</a:t>
            </a:r>
            <a:endParaRPr lang="en-US" sz="2000" dirty="0"/>
          </a:p>
        </p:txBody>
      </p:sp>
      <p:cxnSp>
        <p:nvCxnSpPr>
          <p:cNvPr id="142" name="Straight Arrow Connector 141"/>
          <p:cNvCxnSpPr/>
          <p:nvPr/>
        </p:nvCxnSpPr>
        <p:spPr>
          <a:xfrm rot="5400000">
            <a:off x="14697104" y="29746606"/>
            <a:ext cx="1047692" cy="8001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15468600" y="29222700"/>
            <a:ext cx="1447799" cy="400110"/>
          </a:xfrm>
          <a:prstGeom prst="rect">
            <a:avLst/>
          </a:prstGeom>
          <a:noFill/>
        </p:spPr>
        <p:txBody>
          <a:bodyPr wrap="square" rtlCol="0">
            <a:spAutoFit/>
          </a:bodyPr>
          <a:lstStyle/>
          <a:p>
            <a:r>
              <a:rPr lang="en-US" sz="2000" dirty="0" err="1" smtClean="0"/>
              <a:t>macropores</a:t>
            </a:r>
            <a:endParaRPr lang="en-US" sz="2000" dirty="0"/>
          </a:p>
        </p:txBody>
      </p:sp>
      <p:cxnSp>
        <p:nvCxnSpPr>
          <p:cNvPr id="146" name="Straight Arrow Connector 145"/>
          <p:cNvCxnSpPr/>
          <p:nvPr/>
        </p:nvCxnSpPr>
        <p:spPr>
          <a:xfrm rot="5400000" flipH="1" flipV="1">
            <a:off x="7389985" y="32701086"/>
            <a:ext cx="574330" cy="12700"/>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rot="16200000" flipV="1">
            <a:off x="6876028" y="31920427"/>
            <a:ext cx="977900" cy="61164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49" name="TextBox 148"/>
          <p:cNvSpPr txBox="1"/>
          <p:nvPr/>
        </p:nvSpPr>
        <p:spPr>
          <a:xfrm>
            <a:off x="5689601" y="31337189"/>
            <a:ext cx="1981200" cy="400110"/>
          </a:xfrm>
          <a:prstGeom prst="rect">
            <a:avLst/>
          </a:prstGeom>
          <a:noFill/>
        </p:spPr>
        <p:txBody>
          <a:bodyPr wrap="square" rtlCol="0">
            <a:spAutoFit/>
          </a:bodyPr>
          <a:lstStyle/>
          <a:p>
            <a:r>
              <a:rPr lang="en-US" sz="2000" dirty="0" smtClean="0"/>
              <a:t>f</a:t>
            </a:r>
            <a:r>
              <a:rPr lang="en-US" sz="2000" dirty="0" smtClean="0"/>
              <a:t>lushing volume</a:t>
            </a:r>
            <a:endParaRPr lang="en-US" sz="2000" dirty="0"/>
          </a:p>
        </p:txBody>
      </p:sp>
      <p:cxnSp>
        <p:nvCxnSpPr>
          <p:cNvPr id="153" name="Straight Connector 152"/>
          <p:cNvCxnSpPr/>
          <p:nvPr/>
        </p:nvCxnSpPr>
        <p:spPr>
          <a:xfrm>
            <a:off x="25311100" y="32605662"/>
            <a:ext cx="20955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54" name="TextBox 153"/>
          <p:cNvSpPr txBox="1"/>
          <p:nvPr/>
        </p:nvSpPr>
        <p:spPr>
          <a:xfrm>
            <a:off x="29406679" y="32206095"/>
            <a:ext cx="3054521" cy="400110"/>
          </a:xfrm>
          <a:prstGeom prst="rect">
            <a:avLst/>
          </a:prstGeom>
          <a:noFill/>
        </p:spPr>
        <p:txBody>
          <a:bodyPr wrap="square" rtlCol="0">
            <a:spAutoFit/>
          </a:bodyPr>
          <a:lstStyle/>
          <a:p>
            <a:r>
              <a:rPr lang="en-US" sz="2000" dirty="0" smtClean="0"/>
              <a:t>shallow soil water</a:t>
            </a:r>
            <a:endParaRPr lang="en-US" sz="2000" dirty="0"/>
          </a:p>
        </p:txBody>
      </p:sp>
      <p:sp>
        <p:nvSpPr>
          <p:cNvPr id="155" name="TextBox 154"/>
          <p:cNvSpPr txBox="1"/>
          <p:nvPr/>
        </p:nvSpPr>
        <p:spPr>
          <a:xfrm>
            <a:off x="29406679" y="33337500"/>
            <a:ext cx="3054521" cy="400110"/>
          </a:xfrm>
          <a:prstGeom prst="rect">
            <a:avLst/>
          </a:prstGeom>
          <a:noFill/>
        </p:spPr>
        <p:txBody>
          <a:bodyPr wrap="square" rtlCol="0">
            <a:spAutoFit/>
          </a:bodyPr>
          <a:lstStyle/>
          <a:p>
            <a:r>
              <a:rPr lang="en-US" sz="2000" dirty="0" smtClean="0"/>
              <a:t>deep soil water</a:t>
            </a:r>
            <a:endParaRPr lang="en-US" sz="2000" dirty="0"/>
          </a:p>
        </p:txBody>
      </p:sp>
      <p:sp>
        <p:nvSpPr>
          <p:cNvPr id="156" name="Rectangle 155"/>
          <p:cNvSpPr/>
          <p:nvPr/>
        </p:nvSpPr>
        <p:spPr>
          <a:xfrm>
            <a:off x="17373600" y="36449000"/>
            <a:ext cx="16459201" cy="1498600"/>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TextBox 156"/>
          <p:cNvSpPr txBox="1"/>
          <p:nvPr/>
        </p:nvSpPr>
        <p:spPr>
          <a:xfrm>
            <a:off x="17373601" y="36449000"/>
            <a:ext cx="3263899" cy="400110"/>
          </a:xfrm>
          <a:prstGeom prst="rect">
            <a:avLst/>
          </a:prstGeom>
          <a:noFill/>
        </p:spPr>
        <p:txBody>
          <a:bodyPr wrap="square" rtlCol="0">
            <a:spAutoFit/>
          </a:bodyPr>
          <a:lstStyle/>
          <a:p>
            <a:r>
              <a:rPr lang="en-US" sz="2000" b="1" dirty="0" smtClean="0">
                <a:latin typeface="Helvetica"/>
                <a:cs typeface="Helvetica"/>
              </a:rPr>
              <a:t>References</a:t>
            </a:r>
            <a:endParaRPr lang="en-US" sz="2000" b="1" dirty="0">
              <a:latin typeface="Helvetica"/>
              <a:cs typeface="Helvetica"/>
            </a:endParaRPr>
          </a:p>
        </p:txBody>
      </p:sp>
      <p:sp>
        <p:nvSpPr>
          <p:cNvPr id="158" name="TextBox 157"/>
          <p:cNvSpPr txBox="1"/>
          <p:nvPr/>
        </p:nvSpPr>
        <p:spPr>
          <a:xfrm>
            <a:off x="17373601" y="36910665"/>
            <a:ext cx="16459199" cy="1077218"/>
          </a:xfrm>
          <a:prstGeom prst="rect">
            <a:avLst/>
          </a:prstGeom>
          <a:noFill/>
        </p:spPr>
        <p:txBody>
          <a:bodyPr wrap="square" rtlCol="0">
            <a:spAutoFit/>
          </a:bodyPr>
          <a:lstStyle/>
          <a:p>
            <a:r>
              <a:rPr lang="en-US" sz="1600" dirty="0" smtClean="0"/>
              <a:t>Brooks, J. R., Barnard, H. R., </a:t>
            </a:r>
            <a:r>
              <a:rPr lang="en-US" sz="1600" dirty="0" err="1" smtClean="0"/>
              <a:t>Coulombe</a:t>
            </a:r>
            <a:r>
              <a:rPr lang="en-US" sz="1600" dirty="0" smtClean="0"/>
              <a:t>, R., McDonnell, J. J. “</a:t>
            </a:r>
            <a:r>
              <a:rPr lang="en-US" sz="1600" dirty="0" err="1" smtClean="0"/>
              <a:t>Ecohydrologic</a:t>
            </a:r>
            <a:r>
              <a:rPr lang="en-US" sz="1600" dirty="0" smtClean="0"/>
              <a:t> separation of water between trees and streams in a Mediterranean climate.” </a:t>
            </a:r>
            <a:r>
              <a:rPr lang="en-US" sz="1600" u="sng" dirty="0" smtClean="0"/>
              <a:t>Nature </a:t>
            </a:r>
            <a:r>
              <a:rPr lang="en-US" sz="1600" u="sng" dirty="0" err="1" smtClean="0"/>
              <a:t>Geoscience</a:t>
            </a:r>
            <a:r>
              <a:rPr lang="en-US" sz="1600" dirty="0" smtClean="0"/>
              <a:t> </a:t>
            </a:r>
          </a:p>
          <a:p>
            <a:r>
              <a:rPr lang="en-US" sz="1600" dirty="0" smtClean="0"/>
              <a:t>	3 (2010): 100-104</a:t>
            </a:r>
          </a:p>
          <a:p>
            <a:r>
              <a:rPr lang="en-US" sz="1600" dirty="0" smtClean="0"/>
              <a:t>Duffy, C. J. “Dynamical </a:t>
            </a:r>
            <a:r>
              <a:rPr lang="en-US" sz="1600" dirty="0" err="1" smtClean="0"/>
              <a:t>modelling</a:t>
            </a:r>
            <a:r>
              <a:rPr lang="en-US" sz="1600" dirty="0" smtClean="0"/>
              <a:t> of concentration-age-discharge in watersheds.”  </a:t>
            </a:r>
            <a:r>
              <a:rPr lang="en-US" sz="1600" u="sng" dirty="0" smtClean="0"/>
              <a:t>Hydrological Processes</a:t>
            </a:r>
            <a:r>
              <a:rPr lang="en-US" sz="1600" dirty="0" smtClean="0"/>
              <a:t> 24 (2010): 1711-1718</a:t>
            </a:r>
          </a:p>
          <a:p>
            <a:r>
              <a:rPr lang="en-US" sz="1600" dirty="0" smtClean="0"/>
              <a:t>Lynch, J. A., Corbett, E. “Hydrologic control of sulfate mobility in a forested watershed.” </a:t>
            </a:r>
            <a:r>
              <a:rPr lang="en-US" sz="1600" u="sng" dirty="0" smtClean="0"/>
              <a:t>Water Resources Research</a:t>
            </a:r>
            <a:r>
              <a:rPr lang="en-US" sz="1600" dirty="0" smtClean="0"/>
              <a:t> 25(1989): 1695-1703</a:t>
            </a:r>
            <a:endParaRPr lang="en-US" sz="1600" dirty="0"/>
          </a:p>
        </p:txBody>
      </p:sp>
      <p:cxnSp>
        <p:nvCxnSpPr>
          <p:cNvPr id="160" name="Straight Arrow Connector 159"/>
          <p:cNvCxnSpPr/>
          <p:nvPr/>
        </p:nvCxnSpPr>
        <p:spPr>
          <a:xfrm>
            <a:off x="36965467" y="24783130"/>
            <a:ext cx="1303866"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62" name="Straight Arrow Connector 161"/>
          <p:cNvCxnSpPr/>
          <p:nvPr/>
        </p:nvCxnSpPr>
        <p:spPr>
          <a:xfrm>
            <a:off x="38826543" y="24783130"/>
            <a:ext cx="1153057"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64" name="Straight Arrow Connector 163"/>
          <p:cNvCxnSpPr/>
          <p:nvPr/>
        </p:nvCxnSpPr>
        <p:spPr>
          <a:xfrm>
            <a:off x="36120387" y="25037526"/>
            <a:ext cx="845080" cy="1588"/>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p:nvPr/>
        </p:nvCxnSpPr>
        <p:spPr>
          <a:xfrm>
            <a:off x="38269333" y="25037526"/>
            <a:ext cx="557210" cy="1588"/>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8" name="Straight Arrow Connector 167"/>
          <p:cNvCxnSpPr/>
          <p:nvPr/>
        </p:nvCxnSpPr>
        <p:spPr>
          <a:xfrm>
            <a:off x="39979600" y="25039114"/>
            <a:ext cx="711200" cy="1588"/>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flipV="1">
            <a:off x="39292212" y="23733511"/>
            <a:ext cx="1725532" cy="1049619"/>
          </a:xfrm>
          <a:prstGeom prst="line">
            <a:avLst/>
          </a:prstGeom>
        </p:spPr>
        <p:style>
          <a:lnRef idx="2">
            <a:schemeClr val="accent1"/>
          </a:lnRef>
          <a:fillRef idx="0">
            <a:schemeClr val="accent1"/>
          </a:fillRef>
          <a:effectRef idx="1">
            <a:schemeClr val="accent1"/>
          </a:effectRef>
          <a:fontRef idx="minor">
            <a:schemeClr val="tx1"/>
          </a:fontRef>
        </p:style>
      </p:cxnSp>
      <p:sp>
        <p:nvSpPr>
          <p:cNvPr id="171" name="TextBox 170"/>
          <p:cNvSpPr txBox="1"/>
          <p:nvPr/>
        </p:nvSpPr>
        <p:spPr>
          <a:xfrm>
            <a:off x="41096634" y="23456512"/>
            <a:ext cx="2128389" cy="400110"/>
          </a:xfrm>
          <a:prstGeom prst="rect">
            <a:avLst/>
          </a:prstGeom>
          <a:noFill/>
        </p:spPr>
        <p:txBody>
          <a:bodyPr wrap="square" rtlCol="0">
            <a:spAutoFit/>
          </a:bodyPr>
          <a:lstStyle/>
          <a:p>
            <a:r>
              <a:rPr lang="en-US" sz="2000" dirty="0" smtClean="0"/>
              <a:t>cold season</a:t>
            </a:r>
            <a:endParaRPr lang="en-US" sz="2000" dirty="0"/>
          </a:p>
        </p:txBody>
      </p:sp>
      <p:cxnSp>
        <p:nvCxnSpPr>
          <p:cNvPr id="173" name="Straight Connector 172"/>
          <p:cNvCxnSpPr/>
          <p:nvPr/>
        </p:nvCxnSpPr>
        <p:spPr>
          <a:xfrm>
            <a:off x="40357920" y="25040702"/>
            <a:ext cx="942480" cy="630204"/>
          </a:xfrm>
          <a:prstGeom prst="line">
            <a:avLst/>
          </a:prstGeom>
        </p:spPr>
        <p:style>
          <a:lnRef idx="2">
            <a:schemeClr val="accent1"/>
          </a:lnRef>
          <a:fillRef idx="0">
            <a:schemeClr val="accent1"/>
          </a:fillRef>
          <a:effectRef idx="1">
            <a:schemeClr val="accent1"/>
          </a:effectRef>
          <a:fontRef idx="minor">
            <a:schemeClr val="tx1"/>
          </a:fontRef>
        </p:style>
      </p:cxnSp>
      <p:sp>
        <p:nvSpPr>
          <p:cNvPr id="174" name="TextBox 173"/>
          <p:cNvSpPr txBox="1"/>
          <p:nvPr/>
        </p:nvSpPr>
        <p:spPr>
          <a:xfrm>
            <a:off x="41006304" y="25670906"/>
            <a:ext cx="1558845" cy="400110"/>
          </a:xfrm>
          <a:prstGeom prst="rect">
            <a:avLst/>
          </a:prstGeom>
          <a:noFill/>
        </p:spPr>
        <p:txBody>
          <a:bodyPr wrap="square" rtlCol="0">
            <a:spAutoFit/>
          </a:bodyPr>
          <a:lstStyle/>
          <a:p>
            <a:r>
              <a:rPr lang="en-US" sz="2000" dirty="0" smtClean="0"/>
              <a:t>warm season</a:t>
            </a:r>
            <a:endParaRPr lang="en-US" sz="2000" dirty="0"/>
          </a:p>
        </p:txBody>
      </p:sp>
      <p:pic>
        <p:nvPicPr>
          <p:cNvPr id="175" name="Picture 174" descr="immobile.bmp"/>
          <p:cNvPicPr>
            <a:picLocks noChangeAspect="1"/>
          </p:cNvPicPr>
          <p:nvPr/>
        </p:nvPicPr>
        <p:blipFill>
          <a:blip r:embed="rId33"/>
          <a:stretch>
            <a:fillRect/>
          </a:stretch>
        </p:blipFill>
        <p:spPr>
          <a:xfrm>
            <a:off x="45528843" y="27917898"/>
            <a:ext cx="1661180" cy="3196195"/>
          </a:xfrm>
          <a:prstGeom prst="rect">
            <a:avLst/>
          </a:prstGeom>
        </p:spPr>
      </p:pic>
      <p:sp>
        <p:nvSpPr>
          <p:cNvPr id="176" name="TextBox 175"/>
          <p:cNvSpPr txBox="1"/>
          <p:nvPr/>
        </p:nvSpPr>
        <p:spPr>
          <a:xfrm>
            <a:off x="45333870" y="27345239"/>
            <a:ext cx="3712305" cy="461665"/>
          </a:xfrm>
          <a:prstGeom prst="rect">
            <a:avLst/>
          </a:prstGeom>
          <a:noFill/>
        </p:spPr>
        <p:txBody>
          <a:bodyPr wrap="square" rtlCol="0">
            <a:spAutoFit/>
          </a:bodyPr>
          <a:lstStyle/>
          <a:p>
            <a:r>
              <a:rPr lang="en-US" sz="2400" dirty="0" smtClean="0"/>
              <a:t>Soil Matrix</a:t>
            </a:r>
            <a:endParaRPr lang="en-US" sz="24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1232</TotalTime>
  <Words>1576</Words>
  <Application>Microsoft Macintosh PowerPoint</Application>
  <PresentationFormat>Custom</PresentationFormat>
  <Paragraphs>116</Paragraphs>
  <Slides>1</Slides>
  <Notes>0</Notes>
  <HiddenSlides>0</HiddenSlides>
  <MMClips>0</MMClips>
  <ScaleCrop>false</ScaleCrop>
  <HeadingPairs>
    <vt:vector size="4" baseType="variant">
      <vt:variant>
        <vt:lpstr>Design Template</vt:lpstr>
      </vt:variant>
      <vt:variant>
        <vt:i4>1</vt:i4>
      </vt:variant>
      <vt:variant>
        <vt:lpstr>Slide Titles</vt:lpstr>
      </vt:variant>
      <vt:variant>
        <vt:i4>1</vt:i4>
      </vt:variant>
    </vt:vector>
  </HeadingPairs>
  <TitlesOfParts>
    <vt:vector size="2" baseType="lpstr">
      <vt:lpstr>Office Theme</vt:lpstr>
      <vt:lpstr>Slide 1</vt:lpstr>
    </vt:vector>
  </TitlesOfParts>
  <Company>PSU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George H. Holmes</dc:creator>
  <cp:lastModifiedBy>George H. Holmes</cp:lastModifiedBy>
  <cp:revision>58</cp:revision>
  <dcterms:created xsi:type="dcterms:W3CDTF">2010-12-09T21:14:05Z</dcterms:created>
  <dcterms:modified xsi:type="dcterms:W3CDTF">2010-12-09T23:46:54Z</dcterms:modified>
</cp:coreProperties>
</file>